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19"/>
  </p:notesMasterIdLst>
  <p:sldIdLst>
    <p:sldId id="256" r:id="rId2"/>
    <p:sldId id="257" r:id="rId3"/>
    <p:sldId id="258" r:id="rId4"/>
    <p:sldId id="259" r:id="rId5"/>
    <p:sldId id="260" r:id="rId6"/>
    <p:sldId id="261" r:id="rId7"/>
    <p:sldId id="262" r:id="rId8"/>
    <p:sldId id="263" r:id="rId9"/>
    <p:sldId id="265" r:id="rId10"/>
    <p:sldId id="266" r:id="rId11"/>
    <p:sldId id="268" r:id="rId12"/>
    <p:sldId id="270" r:id="rId13"/>
    <p:sldId id="275" r:id="rId14"/>
    <p:sldId id="279" r:id="rId15"/>
    <p:sldId id="276" r:id="rId16"/>
    <p:sldId id="277" r:id="rId17"/>
    <p:sldId id="278" r:id="rId18"/>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nnelore Geebels" initials="HG"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88" autoAdjust="0"/>
  </p:normalViewPr>
  <p:slideViewPr>
    <p:cSldViewPr>
      <p:cViewPr>
        <p:scale>
          <a:sx n="80" d="100"/>
          <a:sy n="80" d="100"/>
        </p:scale>
        <p:origin x="-126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8-11T13:36:50.825" idx="3">
    <p:pos x="3106" y="531"/>
    <p:text>wergvers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9105BE-43E5-4E97-ABE5-D249EBF122D8}" type="datetimeFigureOut">
              <a:rPr lang="nl-BE" smtClean="0"/>
              <a:t>30/05/2017</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6F4F45-ECA0-47AE-A9D6-823D563FDAEB}" type="slidenum">
              <a:rPr lang="nl-BE" smtClean="0"/>
              <a:t>‹nr.›</a:t>
            </a:fld>
            <a:endParaRPr lang="nl-BE"/>
          </a:p>
        </p:txBody>
      </p:sp>
    </p:spTree>
    <p:extLst>
      <p:ext uri="{BB962C8B-B14F-4D97-AF65-F5344CB8AC3E}">
        <p14:creationId xmlns:p14="http://schemas.microsoft.com/office/powerpoint/2010/main" val="183998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BE" altLang="nl-BE" smtClean="0"/>
              <a:t>Onze bemiddeling krijgt, ongeacht de focus of de duurtijd, vorm in </a:t>
            </a:r>
            <a:r>
              <a:rPr lang="nl-BE" altLang="nl-BE" b="1" smtClean="0"/>
              <a:t>versterkende</a:t>
            </a:r>
            <a:r>
              <a:rPr lang="nl-BE" altLang="nl-BE" smtClean="0"/>
              <a:t> klantencoaching:</a:t>
            </a:r>
            <a:r>
              <a:rPr lang="nl-BE" altLang="nl-BE" b="1" smtClean="0"/>
              <a:t> </a:t>
            </a:r>
            <a:r>
              <a:rPr lang="nl-BE" altLang="nl-BE" smtClean="0"/>
              <a:t>de </a:t>
            </a:r>
            <a:r>
              <a:rPr lang="nl-BE" altLang="nl-BE" b="1" smtClean="0"/>
              <a:t>klant is in beweging</a:t>
            </a:r>
            <a:r>
              <a:rPr lang="nl-BE" altLang="nl-BE" smtClean="0"/>
              <a:t>, wij ondersteunen hem hierin waar nodig. </a:t>
            </a:r>
          </a:p>
          <a:p>
            <a:endParaRPr lang="nl-BE" altLang="nl-BE" smtClean="0"/>
          </a:p>
          <a:p>
            <a:r>
              <a:rPr lang="nl-BE" altLang="nl-BE" smtClean="0"/>
              <a:t>1 We werken hierbij iteratief (zie volgend dia).</a:t>
            </a:r>
          </a:p>
          <a:p>
            <a:endParaRPr lang="nl-BE" altLang="nl-BE" smtClean="0"/>
          </a:p>
          <a:p>
            <a:r>
              <a:rPr lang="nl-BE" altLang="nl-BE" smtClean="0"/>
              <a:t>2 De acties die de klant neemt, zijn gericht op werk: zo kort en krachtig mogelijk om snel vooruit te kunnen in zijn loopbaan. Enkele </a:t>
            </a:r>
            <a:r>
              <a:rPr lang="nl-BE" altLang="nl-BE" b="1" smtClean="0"/>
              <a:t>voorbeelden</a:t>
            </a:r>
            <a:r>
              <a:rPr lang="nl-BE" altLang="nl-BE" smtClean="0"/>
              <a:t>: De VERA’s, opleidingen en de beroepsverkennende stage. (opleidingen, VERA’s en de stage worden op de volgende dia’s toegelicht)</a:t>
            </a:r>
          </a:p>
          <a:p>
            <a:endParaRPr lang="nl-BE" altLang="nl-BE" smtClean="0"/>
          </a:p>
          <a:p>
            <a:r>
              <a:rPr lang="nl-BE" altLang="nl-BE" smtClean="0"/>
              <a:t>3 En we doen dit niet alleen, maar samen met een GTB team en een team met partners, alsook met het netwerk van de klant.</a:t>
            </a:r>
          </a:p>
          <a:p>
            <a:endParaRPr lang="nl-BE" altLang="nl-BE" smtClean="0"/>
          </a:p>
          <a:p>
            <a:endParaRPr lang="nl-BE" altLang="nl-BE" smtClean="0"/>
          </a:p>
          <a:p>
            <a:endParaRPr lang="nl-BE" altLang="nl-BE" smtClean="0"/>
          </a:p>
        </p:txBody>
      </p:sp>
      <p:sp>
        <p:nvSpPr>
          <p:cNvPr id="4" name="Tijdelijke aanduiding voor dianummer 3"/>
          <p:cNvSpPr>
            <a:spLocks noGrp="1"/>
          </p:cNvSpPr>
          <p:nvPr>
            <p:ph type="sldNum" sz="quarter" idx="5"/>
          </p:nvPr>
        </p:nvSpPr>
        <p:spPr/>
        <p:txBody>
          <a:bodyPr/>
          <a:lstStyle/>
          <a:p>
            <a:pPr>
              <a:defRPr/>
            </a:pPr>
            <a:fld id="{09A9BB69-57B8-468E-AAFC-8264D5962E31}" type="slidenum">
              <a:rPr lang="nl-BE" smtClean="0"/>
              <a:pPr>
                <a:defRPr/>
              </a:pPr>
              <a:t>9</a:t>
            </a:fld>
            <a:endParaRPr 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BE" altLang="nl-BE" smtClean="0"/>
              <a:t>In beweging zijn is dynamisch, zonder vaste volgorde en ruimte voor flexibiliteit: naarmate de bemiddeling vordert, komen nieuwe loopbaanvragen van de klant op de voorgrond, onderneemt hij mogelijks andere acties dan de geplande, … </a:t>
            </a:r>
          </a:p>
          <a:p>
            <a:endParaRPr lang="nl-BE" altLang="nl-BE" smtClean="0"/>
          </a:p>
          <a:p>
            <a:r>
              <a:rPr lang="nl-BE" altLang="nl-BE" smtClean="0"/>
              <a:t>De bemiddeling is dan ook geen lineair proces van, in elk contact met de klant is er een nieuw proces van </a:t>
            </a:r>
            <a:r>
              <a:rPr lang="nl-BE" altLang="nl-BE" b="1" smtClean="0"/>
              <a:t>inschatting-actie-evaluatie</a:t>
            </a:r>
            <a:r>
              <a:rPr lang="nl-BE" altLang="nl-BE" smtClean="0"/>
              <a:t>.</a:t>
            </a:r>
          </a:p>
          <a:p>
            <a:endParaRPr lang="nl-BE" altLang="nl-BE" smtClean="0"/>
          </a:p>
        </p:txBody>
      </p:sp>
      <p:sp>
        <p:nvSpPr>
          <p:cNvPr id="4" name="Tijdelijke aanduiding voor dianummer 3"/>
          <p:cNvSpPr>
            <a:spLocks noGrp="1"/>
          </p:cNvSpPr>
          <p:nvPr>
            <p:ph type="sldNum" sz="quarter" idx="5"/>
          </p:nvPr>
        </p:nvSpPr>
        <p:spPr/>
        <p:txBody>
          <a:bodyPr/>
          <a:lstStyle/>
          <a:p>
            <a:pPr>
              <a:defRPr/>
            </a:pPr>
            <a:fld id="{DE8369A0-75A2-4F82-9E97-EF4F7BE6F910}" type="slidenum">
              <a:rPr lang="nl-BE" smtClean="0"/>
              <a:pPr>
                <a:defRPr/>
              </a:pPr>
              <a:t>10</a:t>
            </a:fld>
            <a:endParaRPr 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BE" altLang="nl-BE" smtClean="0"/>
              <a:t>Als een </a:t>
            </a:r>
            <a:r>
              <a:rPr lang="nl-BE" altLang="nl-BE" b="1" smtClean="0"/>
              <a:t>opleiding</a:t>
            </a:r>
            <a:r>
              <a:rPr lang="nl-BE" altLang="nl-BE" smtClean="0"/>
              <a:t> een meerwaarde is, gaat GTB met de klant op zoek naar de juiste partner hiervoor. Dit kan gaan over het aanleren van een volledig ‘nieuw beroep’, of het ontwikkelen van competenties, aanleren van attitudes,… </a:t>
            </a:r>
          </a:p>
          <a:p>
            <a:endParaRPr lang="nl-BE" altLang="nl-BE" smtClean="0"/>
          </a:p>
          <a:p>
            <a:r>
              <a:rPr lang="nl-BE" altLang="nl-BE" smtClean="0"/>
              <a:t>(VERA’s en de stage worden op de volgende dia’s toegelicht)</a:t>
            </a:r>
          </a:p>
          <a:p>
            <a:endParaRPr lang="nl-BE" altLang="nl-BE" smtClean="0"/>
          </a:p>
          <a:p>
            <a:endParaRPr lang="nl-BE" altLang="nl-BE" smtClean="0"/>
          </a:p>
          <a:p>
            <a:endParaRPr lang="nl-BE" altLang="nl-BE" smtClean="0"/>
          </a:p>
        </p:txBody>
      </p:sp>
      <p:sp>
        <p:nvSpPr>
          <p:cNvPr id="4" name="Tijdelijke aanduiding voor dianummer 3"/>
          <p:cNvSpPr>
            <a:spLocks noGrp="1"/>
          </p:cNvSpPr>
          <p:nvPr>
            <p:ph type="sldNum" sz="quarter" idx="5"/>
          </p:nvPr>
        </p:nvSpPr>
        <p:spPr/>
        <p:txBody>
          <a:bodyPr/>
          <a:lstStyle/>
          <a:p>
            <a:pPr>
              <a:defRPr/>
            </a:pPr>
            <a:fld id="{A9A68177-FC80-4308-AB98-1A1365CA6F47}" type="slidenum">
              <a:rPr lang="nl-BE" smtClean="0"/>
              <a:pPr>
                <a:defRPr/>
              </a:pPr>
              <a:t>11</a:t>
            </a:fld>
            <a:endParaRPr lang="nl-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BE" altLang="nl-BE" smtClean="0"/>
              <a:t>We schakelen een stage in om zicht te krijgen op het functioneren van de klant op de werkvloer: welk soort werk wil/kan hij? Welke specifieke ondersteuning heeft hij nodig?</a:t>
            </a:r>
          </a:p>
          <a:p>
            <a:r>
              <a:rPr lang="nl-BE" altLang="nl-BE" smtClean="0"/>
              <a:t>De klant gaat zelf op zoek naar een stageplaats die hem interesseert, met ondersteuning van zijn bemiddelaar.</a:t>
            </a:r>
          </a:p>
          <a:p>
            <a:endParaRPr lang="nl-BE" altLang="nl-BE" smtClean="0"/>
          </a:p>
          <a:p>
            <a:r>
              <a:rPr lang="nl-BE" altLang="nl-BE" smtClean="0"/>
              <a:t>Er kan een evaluatie op de werkvloer gebeuren met de werkgever en de klant of een observatie (bijv. om zicht te krijgen op de fysieke draagkracht van de klant en mogelijke aanpassingen).</a:t>
            </a:r>
          </a:p>
          <a:p>
            <a:endParaRPr lang="nl-BE" altLang="nl-BE" smtClean="0"/>
          </a:p>
          <a:p>
            <a:endParaRPr lang="nl-BE" altLang="nl-BE" smtClean="0"/>
          </a:p>
        </p:txBody>
      </p:sp>
      <p:sp>
        <p:nvSpPr>
          <p:cNvPr id="4" name="Tijdelijke aanduiding voor dianummer 3"/>
          <p:cNvSpPr>
            <a:spLocks noGrp="1"/>
          </p:cNvSpPr>
          <p:nvPr>
            <p:ph type="sldNum" sz="quarter" idx="5"/>
          </p:nvPr>
        </p:nvSpPr>
        <p:spPr/>
        <p:txBody>
          <a:bodyPr/>
          <a:lstStyle/>
          <a:p>
            <a:pPr>
              <a:defRPr/>
            </a:pPr>
            <a:fld id="{B4F3BFFF-CF3B-4D39-BBD0-C82996115A0A}" type="slidenum">
              <a:rPr lang="nl-BE" smtClean="0"/>
              <a:pPr>
                <a:defRPr/>
              </a:pPr>
              <a:t>12</a:t>
            </a:fld>
            <a:endParaRPr lang="nl-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2FD1E1A2-B292-41EE-8A06-B4950D04E43D}" type="slidenum">
              <a:rPr lang="nl-NL" altLang="nl-BE" smtClean="0">
                <a:latin typeface="Calibri" pitchFamily="34" charset="0"/>
              </a:rPr>
              <a:pPr fontAlgn="base">
                <a:spcBef>
                  <a:spcPct val="0"/>
                </a:spcBef>
                <a:spcAft>
                  <a:spcPct val="0"/>
                </a:spcAft>
                <a:defRPr/>
              </a:pPr>
              <a:t>13</a:t>
            </a:fld>
            <a:endParaRPr lang="nl-NL" altLang="nl-BE" smtClean="0">
              <a:latin typeface="Calibri" pitchFamily="34" charset="0"/>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nl-NL" altLang="nl-BE" dirty="0" smtClean="0">
                <a:latin typeface="Tahoma" pitchFamily="34" charset="0"/>
              </a:rPr>
              <a:t>Samen kunnen we meer: we werken samen met diverse partners (zie schema).</a:t>
            </a:r>
          </a:p>
          <a:p>
            <a:pPr eaLnBrk="1" hangingPunct="1">
              <a:spcBef>
                <a:spcPct val="0"/>
              </a:spcBef>
            </a:pPr>
            <a:endParaRPr lang="nl-NL" altLang="nl-BE" dirty="0" smtClean="0">
              <a:latin typeface="Tahoma" pitchFamily="34" charset="0"/>
            </a:endParaRPr>
          </a:p>
          <a:p>
            <a:pPr eaLnBrk="1" hangingPunct="1">
              <a:spcBef>
                <a:spcPct val="0"/>
              </a:spcBef>
            </a:pPr>
            <a:r>
              <a:rPr lang="nl-NL" altLang="nl-BE" dirty="0" smtClean="0">
                <a:latin typeface="Tahoma" pitchFamily="34" charset="0"/>
              </a:rPr>
              <a:t>Uitleg bij schema:</a:t>
            </a:r>
          </a:p>
          <a:p>
            <a:r>
              <a:rPr lang="nl-NL" altLang="nl-BE" b="1" dirty="0" smtClean="0">
                <a:latin typeface="Tahoma" pitchFamily="34" charset="0"/>
              </a:rPr>
              <a:t>GOB</a:t>
            </a:r>
            <a:r>
              <a:rPr lang="nl-NL" altLang="nl-BE" dirty="0" smtClean="0">
                <a:latin typeface="Tahoma" pitchFamily="34" charset="0"/>
              </a:rPr>
              <a:t>: </a:t>
            </a:r>
            <a:r>
              <a:rPr lang="nl-BE" altLang="nl-BE" dirty="0" smtClean="0"/>
              <a:t>gespecialiseerd opleidingscentrum en biedt opleidingen, stages in bedrijven om praktijkervaring op te doen en ondersteuning in het solliciteren.</a:t>
            </a:r>
          </a:p>
          <a:p>
            <a:r>
              <a:rPr lang="nl-BE" altLang="nl-BE" b="1" dirty="0" smtClean="0"/>
              <a:t>Zorgpartners: </a:t>
            </a:r>
            <a:r>
              <a:rPr lang="nl-BE" altLang="nl-BE" dirty="0" smtClean="0"/>
              <a:t>als de klant er nood aan heeft, zorgen we ervoor dat hij terecht kan bij de juiste zorgpartner (bv. CGG, psycholoog,…). Ook tijdens de bemiddeling werken we samen met zorgpartners zodat de afstemming zorg-werk goed verloopt. </a:t>
            </a:r>
          </a:p>
          <a:p>
            <a:r>
              <a:rPr lang="nl-BE" altLang="nl-BE" b="1" dirty="0" smtClean="0"/>
              <a:t>Mutualiteit</a:t>
            </a:r>
            <a:r>
              <a:rPr lang="nl-BE" altLang="nl-BE" dirty="0" smtClean="0"/>
              <a:t>: we werken samen met de mutualiteiten zodat we ook klanten t.l.v. de mutualiteit, in goede afstemming met hun medisch adviseur, kunnen begeleiden naar werk.</a:t>
            </a:r>
            <a:endParaRPr lang="nl-BE" altLang="nl-BE" b="1" dirty="0" smtClean="0"/>
          </a:p>
          <a:p>
            <a:pPr eaLnBrk="1" hangingPunct="1">
              <a:spcBef>
                <a:spcPct val="0"/>
              </a:spcBef>
            </a:pPr>
            <a:endParaRPr lang="nl-NL" altLang="nl-BE" dirty="0" smtClean="0">
              <a:latin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F56F4F45-ECA0-47AE-A9D6-823D563FDAEB}" type="slidenum">
              <a:rPr lang="nl-BE" smtClean="0"/>
              <a:t>17</a:t>
            </a:fld>
            <a:endParaRPr lang="nl-BE"/>
          </a:p>
        </p:txBody>
      </p:sp>
    </p:spTree>
    <p:extLst>
      <p:ext uri="{BB962C8B-B14F-4D97-AF65-F5344CB8AC3E}">
        <p14:creationId xmlns:p14="http://schemas.microsoft.com/office/powerpoint/2010/main" val="1852494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nl-NL" smtClean="0"/>
              <a:t>Klik om de stijl te bewerken</a:t>
            </a:r>
            <a:endParaRPr kumimoji="0" lang="en-US"/>
          </a:p>
        </p:txBody>
      </p:sp>
      <p:sp>
        <p:nvSpPr>
          <p:cNvPr id="9" name="Ond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28" name="Tijdelijke aanduiding voor datum 27"/>
          <p:cNvSpPr>
            <a:spLocks noGrp="1"/>
          </p:cNvSpPr>
          <p:nvPr>
            <p:ph type="dt" sz="half" idx="10"/>
          </p:nvPr>
        </p:nvSpPr>
        <p:spPr>
          <a:xfrm>
            <a:off x="6400800" y="6355080"/>
            <a:ext cx="2286000" cy="365760"/>
          </a:xfrm>
        </p:spPr>
        <p:txBody>
          <a:bodyPr/>
          <a:lstStyle>
            <a:lvl1pPr>
              <a:defRPr sz="1400"/>
            </a:lvl1pPr>
          </a:lstStyle>
          <a:p>
            <a:fld id="{020A4640-E658-4C12-BA7A-F71914B188F7}" type="datetimeFigureOut">
              <a:rPr lang="nl-BE" smtClean="0"/>
              <a:t>30/05/2017</a:t>
            </a:fld>
            <a:endParaRPr lang="nl-BE"/>
          </a:p>
        </p:txBody>
      </p:sp>
      <p:sp>
        <p:nvSpPr>
          <p:cNvPr id="17" name="Tijdelijke aanduiding voor voettekst 16"/>
          <p:cNvSpPr>
            <a:spLocks noGrp="1"/>
          </p:cNvSpPr>
          <p:nvPr>
            <p:ph type="ftr" sz="quarter" idx="11"/>
          </p:nvPr>
        </p:nvSpPr>
        <p:spPr>
          <a:xfrm>
            <a:off x="2898648" y="6355080"/>
            <a:ext cx="3474720" cy="365760"/>
          </a:xfrm>
        </p:spPr>
        <p:txBody>
          <a:bodyPr/>
          <a:lstStyle/>
          <a:p>
            <a:endParaRPr lang="nl-BE"/>
          </a:p>
        </p:txBody>
      </p:sp>
      <p:sp>
        <p:nvSpPr>
          <p:cNvPr id="29" name="Tijdelijke aanduiding voor dianummer 28"/>
          <p:cNvSpPr>
            <a:spLocks noGrp="1"/>
          </p:cNvSpPr>
          <p:nvPr>
            <p:ph type="sldNum" sz="quarter" idx="12"/>
          </p:nvPr>
        </p:nvSpPr>
        <p:spPr>
          <a:xfrm>
            <a:off x="1216152" y="6355080"/>
            <a:ext cx="1219200" cy="365760"/>
          </a:xfrm>
        </p:spPr>
        <p:txBody>
          <a:bodyPr/>
          <a:lstStyle/>
          <a:p>
            <a:fld id="{6E136665-8E9B-4F42-9106-B7DB1504B48D}" type="slidenum">
              <a:rPr lang="nl-BE" smtClean="0"/>
              <a:t>‹nr.›</a:t>
            </a:fld>
            <a:endParaRPr lang="nl-BE"/>
          </a:p>
        </p:txBody>
      </p:sp>
      <p:sp>
        <p:nvSpPr>
          <p:cNvPr id="21" name="Rechthoe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hoe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hoe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hoe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020A4640-E658-4C12-BA7A-F71914B188F7}" type="datetimeFigureOut">
              <a:rPr lang="nl-BE" smtClean="0"/>
              <a:t>30/05/2017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6E136665-8E9B-4F42-9106-B7DB1504B48D}"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020A4640-E658-4C12-BA7A-F71914B188F7}" type="datetimeFigureOut">
              <a:rPr lang="nl-BE" smtClean="0"/>
              <a:t>30/05/2017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6E136665-8E9B-4F42-9106-B7DB1504B48D}" type="slidenum">
              <a:rPr lang="nl-BE" smtClean="0"/>
              <a:t>‹nr.›</a:t>
            </a:fld>
            <a:endParaRPr lang="nl-BE"/>
          </a:p>
        </p:txBody>
      </p:sp>
      <p:sp>
        <p:nvSpPr>
          <p:cNvPr id="7" name="Rechte verbindingslijn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elijkbenige driehoe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 verbindingslijn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 opsomming dmv cijfers">
    <p:spTree>
      <p:nvGrpSpPr>
        <p:cNvPr id="1" name=""/>
        <p:cNvGrpSpPr/>
        <p:nvPr/>
      </p:nvGrpSpPr>
      <p:grpSpPr>
        <a:xfrm>
          <a:off x="0" y="0"/>
          <a:ext cx="0" cy="0"/>
          <a:chOff x="0" y="0"/>
          <a:chExt cx="0" cy="0"/>
        </a:xfrm>
      </p:grpSpPr>
      <p:sp>
        <p:nvSpPr>
          <p:cNvPr id="8" name="Titel 1"/>
          <p:cNvSpPr>
            <a:spLocks noGrp="1"/>
          </p:cNvSpPr>
          <p:nvPr>
            <p:ph type="title"/>
          </p:nvPr>
        </p:nvSpPr>
        <p:spPr>
          <a:xfrm>
            <a:off x="1800448" y="548680"/>
            <a:ext cx="6804000" cy="936104"/>
          </a:xfrm>
        </p:spPr>
        <p:txBody>
          <a:bodyPr wrap="none" lIns="72000" tIns="72000" rIns="72000" bIns="72000">
            <a:noAutofit/>
          </a:bodyPr>
          <a:lstStyle>
            <a:lvl1pPr algn="l">
              <a:defRPr sz="2800" b="1" baseline="0">
                <a:solidFill>
                  <a:schemeClr val="bg1"/>
                </a:solidFill>
              </a:defRPr>
            </a:lvl1pPr>
          </a:lstStyle>
          <a:p>
            <a:r>
              <a:rPr lang="nl-NL" smtClean="0"/>
              <a:t>Klik om de stijl te bewerken</a:t>
            </a:r>
            <a:endParaRPr lang="nl-BE" dirty="0"/>
          </a:p>
        </p:txBody>
      </p:sp>
      <p:sp>
        <p:nvSpPr>
          <p:cNvPr id="10" name="Tijdelijke aanduiding voor tekst 9"/>
          <p:cNvSpPr>
            <a:spLocks noGrp="1"/>
          </p:cNvSpPr>
          <p:nvPr>
            <p:ph type="body" sz="quarter" idx="13"/>
          </p:nvPr>
        </p:nvSpPr>
        <p:spPr>
          <a:xfrm>
            <a:off x="1763688" y="1988840"/>
            <a:ext cx="6408712" cy="3960440"/>
          </a:xfrm>
        </p:spPr>
        <p:txBody>
          <a:bodyPr lIns="72000" tIns="72000" rIns="72000" bIns="72000">
            <a:noAutofit/>
          </a:bodyPr>
          <a:lstStyle>
            <a:lvl1pPr marL="514350" indent="-514350">
              <a:lnSpc>
                <a:spcPts val="3500"/>
              </a:lnSpc>
              <a:spcBef>
                <a:spcPts val="1200"/>
              </a:spcBef>
              <a:buClr>
                <a:schemeClr val="bg1"/>
              </a:buClr>
              <a:buFont typeface="+mj-lt"/>
              <a:buAutoNum type="arabicPeriod"/>
              <a:defRPr sz="2400">
                <a:solidFill>
                  <a:schemeClr val="bg1"/>
                </a:solidFill>
              </a:defRPr>
            </a:lvl1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Tree>
    <p:extLst>
      <p:ext uri="{BB962C8B-B14F-4D97-AF65-F5344CB8AC3E}">
        <p14:creationId xmlns:p14="http://schemas.microsoft.com/office/powerpoint/2010/main" val="149975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020A4640-E658-4C12-BA7A-F71914B188F7}" type="datetimeFigureOut">
              <a:rPr lang="nl-BE" smtClean="0"/>
              <a:t>30/05/2017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6E136665-8E9B-4F42-9106-B7DB1504B48D}" type="slidenum">
              <a:rPr lang="nl-BE" smtClean="0"/>
              <a:t>‹nr.›</a:t>
            </a:fld>
            <a:endParaRPr lang="nl-BE"/>
          </a:p>
        </p:txBody>
      </p:sp>
      <p:sp>
        <p:nvSpPr>
          <p:cNvPr id="8" name="Tijdelijke aanduiding voor inhoud 7"/>
          <p:cNvSpPr>
            <a:spLocks noGrp="1"/>
          </p:cNvSpPr>
          <p:nvPr>
            <p:ph sz="quarter" idx="1"/>
          </p:nvPr>
        </p:nvSpPr>
        <p:spPr>
          <a:xfrm>
            <a:off x="457200" y="1219200"/>
            <a:ext cx="8229600"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a:xfrm>
            <a:off x="6400800" y="6355080"/>
            <a:ext cx="2286000" cy="365760"/>
          </a:xfrm>
        </p:spPr>
        <p:txBody>
          <a:bodyPr/>
          <a:lstStyle/>
          <a:p>
            <a:fld id="{020A4640-E658-4C12-BA7A-F71914B188F7}" type="datetimeFigureOut">
              <a:rPr lang="nl-BE" smtClean="0"/>
              <a:t>30/05/2017</a:t>
            </a:fld>
            <a:endParaRPr lang="nl-BE"/>
          </a:p>
        </p:txBody>
      </p:sp>
      <p:sp>
        <p:nvSpPr>
          <p:cNvPr id="5" name="Tijdelijke aanduiding voor voettekst 4"/>
          <p:cNvSpPr>
            <a:spLocks noGrp="1"/>
          </p:cNvSpPr>
          <p:nvPr>
            <p:ph type="ftr" sz="quarter" idx="11"/>
          </p:nvPr>
        </p:nvSpPr>
        <p:spPr>
          <a:xfrm>
            <a:off x="2898648" y="6355080"/>
            <a:ext cx="3474720" cy="365760"/>
          </a:xfrm>
        </p:spPr>
        <p:txBody>
          <a:bodyPr/>
          <a:lstStyle/>
          <a:p>
            <a:endParaRPr lang="nl-BE"/>
          </a:p>
        </p:txBody>
      </p:sp>
      <p:sp>
        <p:nvSpPr>
          <p:cNvPr id="6" name="Tijdelijke aanduiding voor dianummer 5"/>
          <p:cNvSpPr>
            <a:spLocks noGrp="1"/>
          </p:cNvSpPr>
          <p:nvPr>
            <p:ph type="sldNum" sz="quarter" idx="12"/>
          </p:nvPr>
        </p:nvSpPr>
        <p:spPr>
          <a:xfrm>
            <a:off x="1069848" y="6355080"/>
            <a:ext cx="1520952" cy="365760"/>
          </a:xfrm>
        </p:spPr>
        <p:txBody>
          <a:bodyPr/>
          <a:lstStyle/>
          <a:p>
            <a:fld id="{6E136665-8E9B-4F42-9106-B7DB1504B48D}" type="slidenum">
              <a:rPr lang="nl-BE" smtClean="0"/>
              <a:t>‹nr.›</a:t>
            </a:fld>
            <a:endParaRPr lang="nl-BE"/>
          </a:p>
        </p:txBody>
      </p:sp>
      <p:sp>
        <p:nvSpPr>
          <p:cNvPr id="7" name="Rechthoe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020A4640-E658-4C12-BA7A-F71914B188F7}" type="datetimeFigureOut">
              <a:rPr lang="nl-BE" smtClean="0"/>
              <a:t>30/05/2017</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6E136665-8E9B-4F42-9106-B7DB1504B48D}" type="slidenum">
              <a:rPr lang="nl-BE" smtClean="0"/>
              <a:t>‹nr.›</a:t>
            </a:fld>
            <a:endParaRPr lang="nl-BE"/>
          </a:p>
        </p:txBody>
      </p:sp>
      <p:sp>
        <p:nvSpPr>
          <p:cNvPr id="9" name="Tijdelijke aanduiding voor inhoud 8"/>
          <p:cNvSpPr>
            <a:spLocks noGrp="1"/>
          </p:cNvSpPr>
          <p:nvPr>
            <p:ph sz="quarter" idx="1"/>
          </p:nvPr>
        </p:nvSpPr>
        <p:spPr>
          <a:xfrm>
            <a:off x="457200" y="1219200"/>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632198" y="1216152"/>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020A4640-E658-4C12-BA7A-F71914B188F7}" type="datetimeFigureOut">
              <a:rPr lang="nl-BE" smtClean="0"/>
              <a:t>30/05/2017</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6E136665-8E9B-4F42-9106-B7DB1504B48D}" type="slidenum">
              <a:rPr lang="nl-BE" smtClean="0"/>
              <a:t>‹nr.›</a:t>
            </a:fld>
            <a:endParaRPr lang="nl-BE"/>
          </a:p>
        </p:txBody>
      </p:sp>
      <p:sp>
        <p:nvSpPr>
          <p:cNvPr id="11" name="Tijdelijke aanduiding voor inhoud 10"/>
          <p:cNvSpPr>
            <a:spLocks noGrp="1"/>
          </p:cNvSpPr>
          <p:nvPr>
            <p:ph sz="quarter" idx="2"/>
          </p:nvPr>
        </p:nvSpPr>
        <p:spPr>
          <a:xfrm>
            <a:off x="457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648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020A4640-E658-4C12-BA7A-F71914B188F7}" type="datetimeFigureOut">
              <a:rPr lang="nl-BE" smtClean="0"/>
              <a:t>30/05/2017</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6E136665-8E9B-4F42-9106-B7DB1504B48D}" type="slidenum">
              <a:rPr lang="nl-BE" smtClean="0"/>
              <a:t>‹nr.›</a:t>
            </a:fld>
            <a:endParaRPr lang="nl-BE"/>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20A4640-E658-4C12-BA7A-F71914B188F7}" type="datetimeFigureOut">
              <a:rPr lang="nl-BE" smtClean="0"/>
              <a:t>30/05/2017</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6E136665-8E9B-4F42-9106-B7DB1504B48D}" type="slidenum">
              <a:rPr lang="nl-BE" smtClean="0"/>
              <a:t>‹nr.›</a:t>
            </a:fld>
            <a:endParaRPr lang="nl-BE"/>
          </a:p>
        </p:txBody>
      </p:sp>
      <p:sp>
        <p:nvSpPr>
          <p:cNvPr id="5" name="Rechte verbindingslijn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020A4640-E658-4C12-BA7A-F71914B188F7}" type="datetimeFigureOut">
              <a:rPr lang="nl-BE" smtClean="0"/>
              <a:t>30/05/2017</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6E136665-8E9B-4F42-9106-B7DB1504B48D}" type="slidenum">
              <a:rPr lang="nl-BE" smtClean="0"/>
              <a:t>‹nr.›</a:t>
            </a:fld>
            <a:endParaRPr lang="nl-BE"/>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echte verbindingslijn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inhoud 11"/>
          <p:cNvSpPr>
            <a:spLocks noGrp="1"/>
          </p:cNvSpPr>
          <p:nvPr>
            <p:ph sz="quarter" idx="1"/>
          </p:nvPr>
        </p:nvSpPr>
        <p:spPr>
          <a:xfrm>
            <a:off x="304800" y="304800"/>
            <a:ext cx="5715000" cy="5715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020A4640-E658-4C12-BA7A-F71914B188F7}" type="datetimeFigureOut">
              <a:rPr lang="nl-BE" smtClean="0"/>
              <a:t>30/05/2017</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6E136665-8E9B-4F42-9106-B7DB1504B48D}" type="slidenum">
              <a:rPr lang="nl-BE" smtClean="0"/>
              <a:t>‹nr.›</a:t>
            </a:fld>
            <a:endParaRPr lang="nl-BE"/>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457200" y="152400"/>
            <a:ext cx="8229600" cy="990600"/>
          </a:xfrm>
          <a:prstGeom prst="rect">
            <a:avLst/>
          </a:prstGeom>
        </p:spPr>
        <p:txBody>
          <a:bodyPr vert="horz" anchor="b" anchorCtr="0">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20A4640-E658-4C12-BA7A-F71914B188F7}" type="datetimeFigureOut">
              <a:rPr lang="nl-BE" smtClean="0"/>
              <a:t>30/05/2017</a:t>
            </a:fld>
            <a:endParaRPr lang="nl-BE"/>
          </a:p>
        </p:txBody>
      </p:sp>
      <p:sp>
        <p:nvSpPr>
          <p:cNvPr id="3" name="Tijdelijke aanduiding voor voettekst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nl-BE"/>
          </a:p>
        </p:txBody>
      </p:sp>
      <p:sp>
        <p:nvSpPr>
          <p:cNvPr id="23" name="Tijdelijke aanduiding voor dianumm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E136665-8E9B-4F42-9106-B7DB1504B48D}" type="slidenum">
              <a:rPr lang="nl-BE" smtClean="0"/>
              <a:t>‹nr.›</a:t>
            </a:fld>
            <a:endParaRPr lang="nl-BE"/>
          </a:p>
        </p:txBody>
      </p:sp>
      <p:sp>
        <p:nvSpPr>
          <p:cNvPr id="28" name="Rechte verbindingslijn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Rechte verbindingslijn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lijkbenige driehoe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listel.pxl.be/?q=zorgpaden/Werk"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werkwinkel.be/content/_master/site/2&am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BE" dirty="0" smtClean="0"/>
              <a:t>Sensibilisering </a:t>
            </a:r>
            <a:r>
              <a:rPr lang="nl-BE" dirty="0" err="1" smtClean="0"/>
              <a:t>arbeids</a:t>
            </a:r>
            <a:r>
              <a:rPr lang="nl-BE" dirty="0" smtClean="0"/>
              <a:t>(re-)integratie </a:t>
            </a:r>
            <a:br>
              <a:rPr lang="nl-BE" dirty="0" smtClean="0"/>
            </a:br>
            <a:r>
              <a:rPr lang="nl-BE" dirty="0" smtClean="0"/>
              <a:t>Zorg– en hulpverleners</a:t>
            </a:r>
            <a:endParaRPr lang="nl-BE" dirty="0"/>
          </a:p>
        </p:txBody>
      </p:sp>
      <p:pic>
        <p:nvPicPr>
          <p:cNvPr id="7" name="Afbeelding 6"/>
          <p:cNvPicPr/>
          <p:nvPr/>
        </p:nvPicPr>
        <p:blipFill>
          <a:blip r:embed="rId2" cstate="print">
            <a:extLst>
              <a:ext uri="{28A0092B-C50C-407E-A947-70E740481C1C}">
                <a14:useLocalDpi xmlns:a14="http://schemas.microsoft.com/office/drawing/2010/main" val="0"/>
              </a:ext>
            </a:extLst>
          </a:blip>
          <a:stretch>
            <a:fillRect/>
          </a:stretch>
        </p:blipFill>
        <p:spPr>
          <a:xfrm>
            <a:off x="2843808" y="14875"/>
            <a:ext cx="6105525" cy="1501140"/>
          </a:xfrm>
          <a:prstGeom prst="rect">
            <a:avLst/>
          </a:prstGeom>
        </p:spPr>
      </p:pic>
    </p:spTree>
    <p:extLst>
      <p:ext uri="{BB962C8B-B14F-4D97-AF65-F5344CB8AC3E}">
        <p14:creationId xmlns:p14="http://schemas.microsoft.com/office/powerpoint/2010/main" val="674159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827584" y="260648"/>
            <a:ext cx="7776666" cy="935038"/>
          </a:xfrm>
        </p:spPr>
        <p:txBody>
          <a:bodyPr/>
          <a:lstStyle/>
          <a:p>
            <a:r>
              <a:rPr lang="nl-BE" altLang="nl-BE" sz="2900" b="0" dirty="0" smtClean="0">
                <a:solidFill>
                  <a:schemeClr val="tx2"/>
                </a:solidFill>
              </a:rPr>
              <a:t>Iteratief </a:t>
            </a:r>
            <a:r>
              <a:rPr lang="nl-BE" altLang="nl-BE" sz="2900" b="0" dirty="0" smtClean="0">
                <a:solidFill>
                  <a:schemeClr val="tx2"/>
                </a:solidFill>
              </a:rPr>
              <a:t>werken</a:t>
            </a:r>
          </a:p>
        </p:txBody>
      </p:sp>
      <p:sp>
        <p:nvSpPr>
          <p:cNvPr id="36867" name="Tijdelijke aanduiding voor tekst 2"/>
          <p:cNvSpPr>
            <a:spLocks noGrp="1"/>
          </p:cNvSpPr>
          <p:nvPr>
            <p:ph type="body" sz="quarter" idx="13"/>
          </p:nvPr>
        </p:nvSpPr>
        <p:spPr/>
        <p:txBody>
          <a:bodyPr/>
          <a:lstStyle/>
          <a:p>
            <a:pPr marL="0" indent="0">
              <a:buFont typeface="+mj-lt"/>
              <a:buNone/>
            </a:pPr>
            <a:endParaRPr lang="nl-BE" altLang="nl-BE" smtClean="0"/>
          </a:p>
        </p:txBody>
      </p:sp>
      <p:pic>
        <p:nvPicPr>
          <p:cNvPr id="36868" name="Afbeelding 3" descr="http://www.werkplaats4.nl/wp-content/uploads/2013/10/Grafiek-iteratief-werken-e1381237938346.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1700213"/>
            <a:ext cx="64897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602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a:xfrm>
            <a:off x="683569" y="549275"/>
            <a:ext cx="7920682" cy="575469"/>
          </a:xfrm>
        </p:spPr>
        <p:txBody>
          <a:bodyPr/>
          <a:lstStyle/>
          <a:p>
            <a:r>
              <a:rPr lang="nl-BE" altLang="nl-BE" sz="2900" b="0" dirty="0" smtClean="0">
                <a:solidFill>
                  <a:schemeClr val="tx2"/>
                </a:solidFill>
              </a:rPr>
              <a:t>Acties gericht op werk </a:t>
            </a:r>
            <a:endParaRPr lang="nl-BE" altLang="nl-BE" sz="2900" b="0" dirty="0" smtClean="0">
              <a:solidFill>
                <a:schemeClr val="tx2"/>
              </a:solidFill>
            </a:endParaRPr>
          </a:p>
        </p:txBody>
      </p:sp>
      <p:sp>
        <p:nvSpPr>
          <p:cNvPr id="36867" name="Tijdelijke aanduiding voor tekst 2"/>
          <p:cNvSpPr>
            <a:spLocks noGrp="1"/>
          </p:cNvSpPr>
          <p:nvPr>
            <p:ph type="body" sz="quarter" idx="13"/>
          </p:nvPr>
        </p:nvSpPr>
        <p:spPr>
          <a:xfrm>
            <a:off x="827584" y="1988840"/>
            <a:ext cx="7344841" cy="3960812"/>
          </a:xfrm>
        </p:spPr>
        <p:txBody>
          <a:bodyPr/>
          <a:lstStyle/>
          <a:p>
            <a:pPr marL="0" indent="0">
              <a:buFont typeface="+mj-lt"/>
              <a:buNone/>
              <a:defRPr/>
            </a:pPr>
            <a:endParaRPr lang="nl-BE" altLang="nl-BE" dirty="0" smtClean="0">
              <a:solidFill>
                <a:schemeClr val="accent1"/>
              </a:solidFill>
              <a:latin typeface="+mj-lt"/>
            </a:endParaRPr>
          </a:p>
          <a:p>
            <a:pPr marL="0" indent="0">
              <a:buNone/>
              <a:defRPr/>
            </a:pPr>
            <a:r>
              <a:rPr lang="nl-BE" altLang="nl-BE" dirty="0" smtClean="0">
                <a:solidFill>
                  <a:schemeClr val="accent1"/>
                </a:solidFill>
                <a:latin typeface="+mj-lt"/>
              </a:rPr>
              <a:t>- </a:t>
            </a:r>
            <a:r>
              <a:rPr lang="nl-BE" altLang="nl-BE" dirty="0" err="1" smtClean="0">
                <a:solidFill>
                  <a:schemeClr val="accent1"/>
                </a:solidFill>
                <a:latin typeface="+mj-lt"/>
              </a:rPr>
              <a:t>Groeps</a:t>
            </a:r>
            <a:r>
              <a:rPr lang="nl-BE" altLang="nl-BE" dirty="0" smtClean="0">
                <a:solidFill>
                  <a:schemeClr val="accent1"/>
                </a:solidFill>
                <a:latin typeface="+mj-lt"/>
              </a:rPr>
              <a:t> -en individueel aanbod: op maat van de cliënt</a:t>
            </a:r>
            <a:endParaRPr lang="nl-BE" altLang="nl-BE" dirty="0">
              <a:solidFill>
                <a:schemeClr val="accent1"/>
              </a:solidFill>
              <a:latin typeface="+mj-lt"/>
            </a:endParaRPr>
          </a:p>
          <a:p>
            <a:pPr marL="0" indent="0">
              <a:buNone/>
              <a:defRPr/>
            </a:pPr>
            <a:r>
              <a:rPr lang="nl-BE" altLang="nl-BE" dirty="0" smtClean="0">
                <a:solidFill>
                  <a:schemeClr val="accent1"/>
                </a:solidFill>
                <a:latin typeface="+mj-lt"/>
              </a:rPr>
              <a:t>- Werkplekleren</a:t>
            </a:r>
          </a:p>
          <a:p>
            <a:pPr marL="342900" indent="-342900">
              <a:buFontTx/>
              <a:buChar char="-"/>
              <a:defRPr/>
            </a:pPr>
            <a:endParaRPr lang="nl-BE" altLang="nl-BE" dirty="0" smtClean="0">
              <a:solidFill>
                <a:schemeClr val="tx1"/>
              </a:solidFill>
            </a:endParaRPr>
          </a:p>
          <a:p>
            <a:pPr marL="342900" indent="-342900">
              <a:buFontTx/>
              <a:buChar char="-"/>
              <a:defRPr/>
            </a:pPr>
            <a:endParaRPr lang="nl-BE" altLang="nl-BE" dirty="0" smtClean="0">
              <a:solidFill>
                <a:srgbClr val="002060"/>
              </a:solidFill>
            </a:endParaRPr>
          </a:p>
          <a:p>
            <a:pPr>
              <a:buFont typeface="Verdana" pitchFamily="34" charset="0"/>
              <a:buAutoNum type="arabicPeriod"/>
              <a:defRPr/>
            </a:pPr>
            <a:endParaRPr lang="nl-BE" altLang="nl-BE" dirty="0" smtClean="0"/>
          </a:p>
          <a:p>
            <a:pPr marL="457200" lvl="1" indent="0">
              <a:buFont typeface="Arial" pitchFamily="34" charset="0"/>
              <a:buNone/>
              <a:defRPr/>
            </a:pPr>
            <a:endParaRPr lang="nl-BE" altLang="nl-BE" dirty="0" smtClean="0"/>
          </a:p>
        </p:txBody>
      </p:sp>
    </p:spTree>
    <p:extLst>
      <p:ext uri="{BB962C8B-B14F-4D97-AF65-F5344CB8AC3E}">
        <p14:creationId xmlns:p14="http://schemas.microsoft.com/office/powerpoint/2010/main" val="1559718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1"/>
          <p:cNvSpPr>
            <a:spLocks noGrp="1"/>
          </p:cNvSpPr>
          <p:nvPr>
            <p:ph type="title"/>
          </p:nvPr>
        </p:nvSpPr>
        <p:spPr>
          <a:xfrm>
            <a:off x="827585" y="549275"/>
            <a:ext cx="7776666" cy="647477"/>
          </a:xfrm>
        </p:spPr>
        <p:txBody>
          <a:bodyPr/>
          <a:lstStyle/>
          <a:p>
            <a:pPr eaLnBrk="1" hangingPunct="1"/>
            <a:r>
              <a:rPr lang="nl-BE" altLang="nl-BE" sz="2900" b="0" dirty="0" smtClean="0">
                <a:solidFill>
                  <a:schemeClr val="tx2"/>
                </a:solidFill>
              </a:rPr>
              <a:t>Werkplekleren	</a:t>
            </a:r>
            <a:endParaRPr lang="nl-BE" altLang="nl-BE" sz="2900" b="0" dirty="0" smtClean="0">
              <a:solidFill>
                <a:schemeClr val="tx2"/>
              </a:solidFill>
            </a:endParaRPr>
          </a:p>
        </p:txBody>
      </p:sp>
      <p:sp>
        <p:nvSpPr>
          <p:cNvPr id="5" name="Tijdelijke aanduiding voor tekst 2"/>
          <p:cNvSpPr>
            <a:spLocks noGrp="1"/>
          </p:cNvSpPr>
          <p:nvPr>
            <p:ph type="body" sz="quarter" idx="13"/>
          </p:nvPr>
        </p:nvSpPr>
        <p:spPr>
          <a:xfrm>
            <a:off x="683568" y="1412776"/>
            <a:ext cx="7417445" cy="4319687"/>
          </a:xfrm>
          <a:extLst/>
        </p:spPr>
        <p:txBody>
          <a:bodyPr/>
          <a:lstStyle/>
          <a:p>
            <a:pPr marL="0" indent="0">
              <a:buNone/>
            </a:pPr>
            <a:r>
              <a:rPr lang="nl-BE" dirty="0">
                <a:solidFill>
                  <a:schemeClr val="accent1"/>
                </a:solidFill>
                <a:latin typeface="+mj-lt"/>
              </a:rPr>
              <a:t>Werkplekleren is een verzamelnaam voor maatregelen die het voor werkzoekenden mogelijk maken om een job te leren op de werkvloer. </a:t>
            </a:r>
            <a:endParaRPr lang="nl-BE" dirty="0">
              <a:solidFill>
                <a:schemeClr val="accent1"/>
              </a:solidFill>
              <a:latin typeface="+mj-lt"/>
            </a:endParaRPr>
          </a:p>
          <a:p>
            <a:pPr marL="0" indent="0">
              <a:buNone/>
            </a:pPr>
            <a:r>
              <a:rPr lang="nl-BE" dirty="0" smtClean="0">
                <a:solidFill>
                  <a:schemeClr val="accent1"/>
                </a:solidFill>
                <a:latin typeface="+mj-lt"/>
              </a:rPr>
              <a:t>Er </a:t>
            </a:r>
            <a:r>
              <a:rPr lang="nl-BE" dirty="0">
                <a:solidFill>
                  <a:schemeClr val="accent1"/>
                </a:solidFill>
                <a:latin typeface="+mj-lt"/>
              </a:rPr>
              <a:t>bestaan verschillende vormen van werkplekleren:</a:t>
            </a:r>
          </a:p>
          <a:p>
            <a:pPr marL="342900" lvl="0" indent="-342900">
              <a:buFont typeface="Arial" panose="020B0604020202020204" pitchFamily="34" charset="0"/>
              <a:buChar char="•"/>
            </a:pPr>
            <a:r>
              <a:rPr lang="nl-BE" dirty="0" smtClean="0">
                <a:solidFill>
                  <a:schemeClr val="accent1"/>
                </a:solidFill>
                <a:latin typeface="+mj-lt"/>
              </a:rPr>
              <a:t>- Opleiding </a:t>
            </a:r>
            <a:r>
              <a:rPr lang="nl-BE" dirty="0">
                <a:solidFill>
                  <a:schemeClr val="accent1"/>
                </a:solidFill>
                <a:latin typeface="+mj-lt"/>
              </a:rPr>
              <a:t>/ stage</a:t>
            </a:r>
          </a:p>
          <a:p>
            <a:pPr marL="342900" lvl="0" indent="-342900">
              <a:buFont typeface="Arial" panose="020B0604020202020204" pitchFamily="34" charset="0"/>
              <a:buChar char="•"/>
            </a:pPr>
            <a:r>
              <a:rPr lang="nl-BE" dirty="0" smtClean="0">
                <a:solidFill>
                  <a:schemeClr val="accent1"/>
                </a:solidFill>
                <a:latin typeface="+mj-lt"/>
              </a:rPr>
              <a:t>- (</a:t>
            </a:r>
            <a:r>
              <a:rPr lang="nl-BE" dirty="0">
                <a:solidFill>
                  <a:schemeClr val="accent1"/>
                </a:solidFill>
                <a:latin typeface="+mj-lt"/>
              </a:rPr>
              <a:t>G)IBO</a:t>
            </a:r>
          </a:p>
          <a:p>
            <a:pPr marL="0" indent="0">
              <a:buNone/>
            </a:pPr>
            <a:endParaRPr lang="nl-BE" dirty="0">
              <a:solidFill>
                <a:schemeClr val="tx2"/>
              </a:solidFill>
            </a:endParaRPr>
          </a:p>
          <a:p>
            <a:pPr marL="457200" lvl="1" indent="0" eaLnBrk="1" hangingPunct="1">
              <a:buFont typeface="Arial" pitchFamily="34" charset="0"/>
              <a:buNone/>
              <a:defRPr/>
            </a:pPr>
            <a:endParaRPr lang="nl-BE" sz="2000" dirty="0"/>
          </a:p>
          <a:p>
            <a:pPr lvl="1" eaLnBrk="1" hangingPunct="1">
              <a:defRPr/>
            </a:pPr>
            <a:endParaRPr lang="nl-BE" sz="2000" dirty="0"/>
          </a:p>
          <a:p>
            <a:pPr marL="514350" lvl="1" indent="-514350" eaLnBrk="1" hangingPunct="1">
              <a:spcBef>
                <a:spcPts val="600"/>
              </a:spcBef>
              <a:buClr>
                <a:schemeClr val="tx2"/>
              </a:buClr>
              <a:buFont typeface="Wingdings" panose="05000000000000000000" pitchFamily="2" charset="2"/>
              <a:buChar char="§"/>
              <a:defRPr/>
            </a:pPr>
            <a:endParaRPr lang="nl-BE" sz="2000" dirty="0" smtClean="0">
              <a:sym typeface="Wingdings" pitchFamily="2" charset="2"/>
            </a:endParaRPr>
          </a:p>
          <a:p>
            <a:pPr marL="0" indent="0" eaLnBrk="1" hangingPunct="1">
              <a:lnSpc>
                <a:spcPct val="100000"/>
              </a:lnSpc>
              <a:spcBef>
                <a:spcPts val="600"/>
              </a:spcBef>
              <a:buFont typeface="+mj-lt"/>
              <a:buNone/>
              <a:defRPr/>
            </a:pPr>
            <a:endParaRPr lang="nl-BE" sz="2000" dirty="0" smtClean="0">
              <a:solidFill>
                <a:schemeClr val="tx2"/>
              </a:solidFill>
            </a:endParaRPr>
          </a:p>
          <a:p>
            <a:pPr marL="0" indent="0" eaLnBrk="1" hangingPunct="1">
              <a:lnSpc>
                <a:spcPct val="100000"/>
              </a:lnSpc>
              <a:spcBef>
                <a:spcPts val="600"/>
              </a:spcBef>
              <a:buFont typeface="+mj-lt"/>
              <a:buNone/>
              <a:defRPr/>
            </a:pPr>
            <a:endParaRPr lang="nl-BE" sz="2000" dirty="0" smtClean="0">
              <a:solidFill>
                <a:schemeClr val="tx2"/>
              </a:solidFill>
            </a:endParaRPr>
          </a:p>
          <a:p>
            <a:pPr marL="457200" lvl="1" indent="0" eaLnBrk="1" hangingPunct="1">
              <a:spcBef>
                <a:spcPts val="600"/>
              </a:spcBef>
              <a:buFont typeface="Arial" charset="0"/>
              <a:buNone/>
              <a:defRPr/>
            </a:pPr>
            <a:endParaRPr lang="nl-BE" sz="2000" dirty="0" smtClean="0"/>
          </a:p>
          <a:p>
            <a:pPr lvl="1" eaLnBrk="1" hangingPunct="1">
              <a:spcBef>
                <a:spcPts val="600"/>
              </a:spcBef>
              <a:buFont typeface="Arial" pitchFamily="34" charset="0"/>
              <a:buChar char="•"/>
              <a:defRPr/>
            </a:pPr>
            <a:endParaRPr lang="nl-BE" dirty="0" smtClean="0"/>
          </a:p>
          <a:p>
            <a:pPr lvl="1" eaLnBrk="1" hangingPunct="1">
              <a:spcBef>
                <a:spcPts val="600"/>
              </a:spcBef>
              <a:buFont typeface="Arial" pitchFamily="34" charset="0"/>
              <a:buChar char="•"/>
              <a:defRPr/>
            </a:pPr>
            <a:endParaRPr lang="nl-BE" dirty="0" smtClean="0"/>
          </a:p>
          <a:p>
            <a:pPr lvl="1" eaLnBrk="1" hangingPunct="1">
              <a:spcBef>
                <a:spcPts val="600"/>
              </a:spcBef>
              <a:buFont typeface="Arial" pitchFamily="34" charset="0"/>
              <a:buChar char="•"/>
              <a:defRPr/>
            </a:pPr>
            <a:endParaRPr lang="nl-BE" dirty="0" smtClean="0"/>
          </a:p>
          <a:p>
            <a:pPr marL="457200" lvl="1" indent="0" eaLnBrk="1" hangingPunct="1">
              <a:spcBef>
                <a:spcPts val="600"/>
              </a:spcBef>
              <a:buFont typeface="Arial" charset="0"/>
              <a:buNone/>
              <a:defRPr/>
            </a:pPr>
            <a:endParaRPr lang="nl-BE" dirty="0" smtClean="0"/>
          </a:p>
          <a:p>
            <a:pPr marL="457200" lvl="1" indent="0" eaLnBrk="1" hangingPunct="1">
              <a:spcBef>
                <a:spcPts val="600"/>
              </a:spcBef>
              <a:buFont typeface="Arial" charset="0"/>
              <a:buNone/>
              <a:defRPr/>
            </a:pPr>
            <a:endParaRPr lang="nl-BE" sz="2000" dirty="0"/>
          </a:p>
          <a:p>
            <a:pPr marL="457200" lvl="1" indent="0" eaLnBrk="1" hangingPunct="1">
              <a:spcBef>
                <a:spcPts val="600"/>
              </a:spcBef>
              <a:buFont typeface="Arial" charset="0"/>
              <a:buNone/>
              <a:defRPr/>
            </a:pPr>
            <a:endParaRPr lang="nl-BE" sz="2000" dirty="0" smtClean="0"/>
          </a:p>
          <a:p>
            <a:pPr eaLnBrk="1" hangingPunct="1">
              <a:lnSpc>
                <a:spcPct val="100000"/>
              </a:lnSpc>
              <a:spcBef>
                <a:spcPts val="600"/>
              </a:spcBef>
              <a:defRPr/>
            </a:pPr>
            <a:endParaRPr lang="nl-BE" sz="2000" dirty="0" smtClean="0">
              <a:solidFill>
                <a:schemeClr val="tx1"/>
              </a:solidFill>
            </a:endParaRPr>
          </a:p>
        </p:txBody>
      </p:sp>
    </p:spTree>
    <p:extLst>
      <p:ext uri="{BB962C8B-B14F-4D97-AF65-F5344CB8AC3E}">
        <p14:creationId xmlns:p14="http://schemas.microsoft.com/office/powerpoint/2010/main" val="2753935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89360" y="620688"/>
            <a:ext cx="8136706" cy="504056"/>
          </a:xfrm>
        </p:spPr>
        <p:txBody>
          <a:bodyPr>
            <a:noAutofit/>
          </a:bodyPr>
          <a:lstStyle/>
          <a:p>
            <a:pPr eaLnBrk="1" hangingPunct="1"/>
            <a:r>
              <a:rPr lang="nl-BE" altLang="nl-BE" sz="2900" dirty="0" smtClean="0"/>
              <a:t>Samen met </a:t>
            </a:r>
            <a:r>
              <a:rPr lang="nl-BE" altLang="nl-BE" sz="2900" dirty="0" smtClean="0"/>
              <a:t>netwerk</a:t>
            </a:r>
            <a:endParaRPr lang="nl-BE" altLang="nl-BE" sz="2900" dirty="0" smtClean="0">
              <a:latin typeface="Tahoma" pitchFamily="34" charset="0"/>
            </a:endParaRPr>
          </a:p>
        </p:txBody>
      </p:sp>
      <p:sp>
        <p:nvSpPr>
          <p:cNvPr id="46083" name="Oval 3"/>
          <p:cNvSpPr>
            <a:spLocks noChangeArrowheads="1"/>
          </p:cNvSpPr>
          <p:nvPr/>
        </p:nvSpPr>
        <p:spPr bwMode="auto">
          <a:xfrm>
            <a:off x="5867400" y="2762250"/>
            <a:ext cx="2681288" cy="762000"/>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dirty="0">
                <a:latin typeface="Tahoma" pitchFamily="34" charset="0"/>
              </a:rPr>
              <a:t>VDAB/DABP</a:t>
            </a:r>
            <a:endParaRPr lang="en-GB" altLang="nl-BE" sz="1800" b="1" dirty="0">
              <a:latin typeface="Tahoma" pitchFamily="34" charset="0"/>
            </a:endParaRPr>
          </a:p>
        </p:txBody>
      </p:sp>
      <p:sp>
        <p:nvSpPr>
          <p:cNvPr id="46084" name="Oval 4"/>
          <p:cNvSpPr>
            <a:spLocks noChangeArrowheads="1"/>
          </p:cNvSpPr>
          <p:nvPr/>
        </p:nvSpPr>
        <p:spPr bwMode="auto">
          <a:xfrm>
            <a:off x="1728788" y="5257800"/>
            <a:ext cx="3168650" cy="990600"/>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dirty="0" smtClean="0">
                <a:latin typeface="Tahoma" pitchFamily="34" charset="0"/>
              </a:rPr>
              <a:t>Zorg- en hulpverleners</a:t>
            </a:r>
            <a:endParaRPr lang="en-GB" altLang="nl-BE" sz="1800" b="1" dirty="0">
              <a:latin typeface="Tahoma" pitchFamily="34" charset="0"/>
            </a:endParaRPr>
          </a:p>
        </p:txBody>
      </p:sp>
      <p:sp>
        <p:nvSpPr>
          <p:cNvPr id="46085" name="Oval 5"/>
          <p:cNvSpPr>
            <a:spLocks noChangeArrowheads="1"/>
          </p:cNvSpPr>
          <p:nvPr/>
        </p:nvSpPr>
        <p:spPr bwMode="auto">
          <a:xfrm>
            <a:off x="5888038" y="3824288"/>
            <a:ext cx="2808287" cy="990600"/>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dirty="0">
                <a:latin typeface="Tahoma" pitchFamily="34" charset="0"/>
              </a:rPr>
              <a:t>Zorgpartners </a:t>
            </a:r>
          </a:p>
          <a:p>
            <a:pPr eaLnBrk="1" hangingPunct="1">
              <a:spcBef>
                <a:spcPct val="0"/>
              </a:spcBef>
              <a:buFontTx/>
              <a:buNone/>
            </a:pPr>
            <a:endParaRPr lang="en-GB" altLang="nl-BE" sz="1800" b="1" dirty="0">
              <a:latin typeface="Tahoma" pitchFamily="34" charset="0"/>
            </a:endParaRPr>
          </a:p>
        </p:txBody>
      </p:sp>
      <p:sp>
        <p:nvSpPr>
          <p:cNvPr id="46086" name="Oval 7"/>
          <p:cNvSpPr>
            <a:spLocks noChangeArrowheads="1"/>
          </p:cNvSpPr>
          <p:nvPr/>
        </p:nvSpPr>
        <p:spPr bwMode="auto">
          <a:xfrm>
            <a:off x="5003800" y="5257800"/>
            <a:ext cx="3457575" cy="990600"/>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dirty="0">
                <a:latin typeface="Tahoma" pitchFamily="34" charset="0"/>
              </a:rPr>
              <a:t>Arbeidszorgcentra/</a:t>
            </a:r>
          </a:p>
          <a:p>
            <a:pPr eaLnBrk="1" hangingPunct="1">
              <a:spcBef>
                <a:spcPct val="0"/>
              </a:spcBef>
              <a:buFontTx/>
              <a:buNone/>
            </a:pPr>
            <a:r>
              <a:rPr lang="nl-BE" altLang="nl-BE" sz="1800" b="1" dirty="0">
                <a:latin typeface="Tahoma" pitchFamily="34" charset="0"/>
              </a:rPr>
              <a:t>Niet-commerciële </a:t>
            </a:r>
          </a:p>
          <a:p>
            <a:pPr eaLnBrk="1" hangingPunct="1">
              <a:spcBef>
                <a:spcPct val="0"/>
              </a:spcBef>
              <a:buFontTx/>
              <a:buNone/>
            </a:pPr>
            <a:r>
              <a:rPr lang="nl-BE" altLang="nl-BE" sz="1800" b="1" dirty="0">
                <a:latin typeface="Tahoma" pitchFamily="34" charset="0"/>
              </a:rPr>
              <a:t>organisaties</a:t>
            </a:r>
            <a:endParaRPr lang="nl-NL" altLang="nl-BE" sz="1800" b="1" dirty="0">
              <a:latin typeface="Tahoma" pitchFamily="34" charset="0"/>
            </a:endParaRPr>
          </a:p>
        </p:txBody>
      </p:sp>
      <p:sp>
        <p:nvSpPr>
          <p:cNvPr id="46087" name="Line 9"/>
          <p:cNvSpPr>
            <a:spLocks noChangeShapeType="1"/>
          </p:cNvSpPr>
          <p:nvPr/>
        </p:nvSpPr>
        <p:spPr bwMode="auto">
          <a:xfrm>
            <a:off x="3768725" y="3735388"/>
            <a:ext cx="349250" cy="16351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88" name="Line 10"/>
          <p:cNvSpPr>
            <a:spLocks noChangeShapeType="1"/>
          </p:cNvSpPr>
          <p:nvPr/>
        </p:nvSpPr>
        <p:spPr bwMode="auto">
          <a:xfrm flipH="1" flipV="1">
            <a:off x="4500563" y="2822575"/>
            <a:ext cx="114300" cy="9207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89" name="Line 11"/>
          <p:cNvSpPr>
            <a:spLocks noChangeShapeType="1"/>
          </p:cNvSpPr>
          <p:nvPr/>
        </p:nvSpPr>
        <p:spPr bwMode="auto">
          <a:xfrm>
            <a:off x="5219700" y="4508500"/>
            <a:ext cx="1008063" cy="7493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90" name="Line 12"/>
          <p:cNvSpPr>
            <a:spLocks noChangeShapeType="1"/>
          </p:cNvSpPr>
          <p:nvPr/>
        </p:nvSpPr>
        <p:spPr bwMode="auto">
          <a:xfrm flipH="1">
            <a:off x="3779838" y="4598988"/>
            <a:ext cx="576262" cy="65881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91" name="Oval 13"/>
          <p:cNvSpPr>
            <a:spLocks noChangeArrowheads="1"/>
          </p:cNvSpPr>
          <p:nvPr/>
        </p:nvSpPr>
        <p:spPr bwMode="auto">
          <a:xfrm>
            <a:off x="539750" y="2836863"/>
            <a:ext cx="3627438" cy="1076325"/>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a:latin typeface="Tahoma" pitchFamily="34" charset="0"/>
              </a:rPr>
              <a:t>Opleidingsorganisaties </a:t>
            </a:r>
          </a:p>
          <a:p>
            <a:pPr eaLnBrk="1" hangingPunct="1">
              <a:spcBef>
                <a:spcPct val="0"/>
              </a:spcBef>
              <a:buFontTx/>
              <a:buNone/>
            </a:pPr>
            <a:r>
              <a:rPr lang="nl-BE" altLang="nl-BE" sz="1800" b="1">
                <a:latin typeface="Tahoma" pitchFamily="34" charset="0"/>
              </a:rPr>
              <a:t>(GOB, 3en, </a:t>
            </a:r>
          </a:p>
          <a:p>
            <a:pPr eaLnBrk="1" hangingPunct="1">
              <a:spcBef>
                <a:spcPct val="0"/>
              </a:spcBef>
              <a:buFontTx/>
              <a:buNone/>
            </a:pPr>
            <a:r>
              <a:rPr lang="nl-BE" altLang="nl-BE" sz="1800" b="1">
                <a:latin typeface="Tahoma" pitchFamily="34" charset="0"/>
              </a:rPr>
              <a:t>VDAB,… )</a:t>
            </a:r>
            <a:endParaRPr lang="nl-NL" altLang="nl-BE" sz="1800" b="1">
              <a:latin typeface="Tahoma" pitchFamily="34" charset="0"/>
            </a:endParaRPr>
          </a:p>
        </p:txBody>
      </p:sp>
      <p:sp>
        <p:nvSpPr>
          <p:cNvPr id="46092" name="Line 18"/>
          <p:cNvSpPr>
            <a:spLocks noChangeShapeType="1"/>
          </p:cNvSpPr>
          <p:nvPr/>
        </p:nvSpPr>
        <p:spPr bwMode="auto">
          <a:xfrm>
            <a:off x="5486400" y="4292600"/>
            <a:ext cx="409575" cy="269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93" name="Oval 19"/>
          <p:cNvSpPr>
            <a:spLocks noChangeArrowheads="1"/>
          </p:cNvSpPr>
          <p:nvPr/>
        </p:nvSpPr>
        <p:spPr bwMode="auto">
          <a:xfrm>
            <a:off x="1114425" y="4095750"/>
            <a:ext cx="1944688" cy="1008063"/>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dirty="0">
                <a:latin typeface="Tahoma" pitchFamily="34" charset="0"/>
              </a:rPr>
              <a:t>Mutualiteit</a:t>
            </a:r>
            <a:endParaRPr lang="en-GB" altLang="nl-BE" sz="1800" b="1" dirty="0">
              <a:latin typeface="Tahoma" pitchFamily="34" charset="0"/>
            </a:endParaRPr>
          </a:p>
        </p:txBody>
      </p:sp>
      <p:sp>
        <p:nvSpPr>
          <p:cNvPr id="46094" name="Line 20"/>
          <p:cNvSpPr>
            <a:spLocks noChangeShapeType="1"/>
          </p:cNvSpPr>
          <p:nvPr/>
        </p:nvSpPr>
        <p:spPr bwMode="auto">
          <a:xfrm flipV="1">
            <a:off x="3059113" y="4337050"/>
            <a:ext cx="1008062" cy="1714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2" name="Ovaal 1"/>
          <p:cNvSpPr/>
          <p:nvPr/>
        </p:nvSpPr>
        <p:spPr>
          <a:xfrm>
            <a:off x="3981450" y="3743325"/>
            <a:ext cx="1504950" cy="914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nl-BE" dirty="0">
                <a:solidFill>
                  <a:schemeClr val="tx1"/>
                </a:solidFill>
              </a:rPr>
              <a:t>Klant</a:t>
            </a:r>
            <a:r>
              <a:rPr lang="nl-BE" dirty="0"/>
              <a:t> </a:t>
            </a:r>
          </a:p>
        </p:txBody>
      </p:sp>
      <p:sp>
        <p:nvSpPr>
          <p:cNvPr id="46096" name="Oval 13"/>
          <p:cNvSpPr>
            <a:spLocks noChangeArrowheads="1"/>
          </p:cNvSpPr>
          <p:nvPr/>
        </p:nvSpPr>
        <p:spPr bwMode="auto">
          <a:xfrm>
            <a:off x="2447925" y="1684338"/>
            <a:ext cx="2555875" cy="1138237"/>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dirty="0">
                <a:latin typeface="Tahoma" pitchFamily="34" charset="0"/>
              </a:rPr>
              <a:t>Netwerk van </a:t>
            </a:r>
          </a:p>
          <a:p>
            <a:pPr eaLnBrk="1" hangingPunct="1">
              <a:spcBef>
                <a:spcPct val="0"/>
              </a:spcBef>
              <a:buFontTx/>
              <a:buNone/>
            </a:pPr>
            <a:r>
              <a:rPr lang="nl-BE" altLang="nl-BE" sz="1800" b="1" dirty="0">
                <a:latin typeface="Tahoma" pitchFamily="34" charset="0"/>
              </a:rPr>
              <a:t>de klant</a:t>
            </a:r>
          </a:p>
        </p:txBody>
      </p:sp>
      <p:sp>
        <p:nvSpPr>
          <p:cNvPr id="46097" name="Line 10"/>
          <p:cNvSpPr>
            <a:spLocks noChangeShapeType="1"/>
          </p:cNvSpPr>
          <p:nvPr/>
        </p:nvSpPr>
        <p:spPr bwMode="auto">
          <a:xfrm flipV="1">
            <a:off x="5078413" y="3375025"/>
            <a:ext cx="1006475" cy="44926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98" name="Line 10"/>
          <p:cNvSpPr>
            <a:spLocks noChangeShapeType="1"/>
          </p:cNvSpPr>
          <p:nvPr/>
        </p:nvSpPr>
        <p:spPr bwMode="auto">
          <a:xfrm flipV="1">
            <a:off x="4954588" y="2446338"/>
            <a:ext cx="736600" cy="13430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BE"/>
          </a:p>
        </p:txBody>
      </p:sp>
      <p:sp>
        <p:nvSpPr>
          <p:cNvPr id="46099" name="Oval 3"/>
          <p:cNvSpPr>
            <a:spLocks noChangeArrowheads="1"/>
          </p:cNvSpPr>
          <p:nvPr/>
        </p:nvSpPr>
        <p:spPr bwMode="auto">
          <a:xfrm>
            <a:off x="5003800" y="1684338"/>
            <a:ext cx="2681288" cy="762000"/>
          </a:xfrm>
          <a:prstGeom prst="ellipse">
            <a:avLst/>
          </a:prstGeom>
          <a:solidFill>
            <a:srgbClr val="C8C8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Verdana" pitchFamily="34" charset="0"/>
              </a:defRPr>
            </a:lvl1pPr>
            <a:lvl2pPr marL="742950" indent="-285750" eaLnBrk="0" hangingPunct="0">
              <a:spcBef>
                <a:spcPct val="20000"/>
              </a:spcBef>
              <a:buFont typeface="Arial" pitchFamily="34" charset="0"/>
              <a:buChar char="–"/>
              <a:defRPr sz="2800">
                <a:solidFill>
                  <a:schemeClr val="tx1"/>
                </a:solidFill>
                <a:latin typeface="Verdana" pitchFamily="34" charset="0"/>
              </a:defRPr>
            </a:lvl2pPr>
            <a:lvl3pPr marL="1143000" indent="-228600" eaLnBrk="0" hangingPunct="0">
              <a:spcBef>
                <a:spcPct val="20000"/>
              </a:spcBef>
              <a:buFont typeface="Arial" pitchFamily="34" charset="0"/>
              <a:buChar char="•"/>
              <a:defRPr sz="2400">
                <a:solidFill>
                  <a:schemeClr val="tx1"/>
                </a:solidFill>
                <a:latin typeface="Verdana" pitchFamily="34" charset="0"/>
              </a:defRPr>
            </a:lvl3pPr>
            <a:lvl4pPr marL="1600200" indent="-228600" eaLnBrk="0" hangingPunct="0">
              <a:spcBef>
                <a:spcPct val="20000"/>
              </a:spcBef>
              <a:buFont typeface="Arial" pitchFamily="34" charset="0"/>
              <a:buChar char="–"/>
              <a:defRPr sz="2000">
                <a:solidFill>
                  <a:schemeClr val="tx1"/>
                </a:solidFill>
                <a:latin typeface="Verdana" pitchFamily="34" charset="0"/>
              </a:defRPr>
            </a:lvl4pPr>
            <a:lvl5pPr marL="2057400" indent="-228600" eaLnBrk="0" hangingPunct="0">
              <a:spcBef>
                <a:spcPct val="20000"/>
              </a:spcBef>
              <a:buFont typeface="Arial" pitchFamily="34" charset="0"/>
              <a:buChar char="»"/>
              <a:defRPr sz="2000">
                <a:solidFill>
                  <a:schemeClr val="tx1"/>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Verdana" pitchFamily="34" charset="0"/>
              </a:defRPr>
            </a:lvl9pPr>
          </a:lstStyle>
          <a:p>
            <a:pPr eaLnBrk="1" hangingPunct="1">
              <a:spcBef>
                <a:spcPct val="0"/>
              </a:spcBef>
              <a:buFontTx/>
              <a:buNone/>
            </a:pPr>
            <a:r>
              <a:rPr lang="nl-BE" altLang="nl-BE" sz="1800" b="1">
                <a:latin typeface="Tahoma" pitchFamily="34" charset="0"/>
              </a:rPr>
              <a:t>Werkgevers</a:t>
            </a:r>
            <a:endParaRPr lang="en-GB" altLang="nl-BE" sz="1800" b="1">
              <a:latin typeface="Tahoma" pitchFamily="34" charset="0"/>
            </a:endParaRPr>
          </a:p>
        </p:txBody>
      </p:sp>
    </p:spTree>
    <p:extLst>
      <p:ext uri="{BB962C8B-B14F-4D97-AF65-F5344CB8AC3E}">
        <p14:creationId xmlns:p14="http://schemas.microsoft.com/office/powerpoint/2010/main" val="2831178288"/>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altLang="nl-BE" dirty="0"/>
              <a:t>Samen met netwerk</a:t>
            </a:r>
            <a:endParaRPr lang="nl-BE" dirty="0"/>
          </a:p>
        </p:txBody>
      </p:sp>
      <p:sp>
        <p:nvSpPr>
          <p:cNvPr id="4" name="Tekstvak 3"/>
          <p:cNvSpPr txBox="1"/>
          <p:nvPr/>
        </p:nvSpPr>
        <p:spPr>
          <a:xfrm>
            <a:off x="323528" y="1700808"/>
            <a:ext cx="8496944" cy="4524315"/>
          </a:xfrm>
          <a:prstGeom prst="rect">
            <a:avLst/>
          </a:prstGeom>
          <a:noFill/>
        </p:spPr>
        <p:txBody>
          <a:bodyPr wrap="square" rtlCol="0">
            <a:spAutoFit/>
          </a:bodyPr>
          <a:lstStyle/>
          <a:p>
            <a:r>
              <a:rPr lang="nl-BE" dirty="0" smtClean="0">
                <a:solidFill>
                  <a:schemeClr val="accent1"/>
                </a:solidFill>
                <a:latin typeface="+mj-lt"/>
              </a:rPr>
              <a:t>Samenwerking verbeteren, door </a:t>
            </a:r>
            <a:r>
              <a:rPr lang="nl-BE" dirty="0">
                <a:solidFill>
                  <a:schemeClr val="accent1"/>
                </a:solidFill>
                <a:latin typeface="+mj-lt"/>
              </a:rPr>
              <a:t>g</a:t>
            </a:r>
            <a:r>
              <a:rPr lang="nl-BE" dirty="0" smtClean="0">
                <a:solidFill>
                  <a:schemeClr val="accent1"/>
                </a:solidFill>
                <a:latin typeface="+mj-lt"/>
              </a:rPr>
              <a:t>ebruik gemeenschappelijke taal = ICF </a:t>
            </a:r>
          </a:p>
          <a:p>
            <a:endParaRPr lang="nl-BE" dirty="0">
              <a:solidFill>
                <a:schemeClr val="accent1"/>
              </a:solidFill>
              <a:latin typeface="+mj-lt"/>
            </a:endParaRPr>
          </a:p>
          <a:p>
            <a:r>
              <a:rPr lang="en-US" dirty="0" smtClean="0">
                <a:solidFill>
                  <a:schemeClr val="accent1"/>
                </a:solidFill>
                <a:latin typeface="+mj-lt"/>
              </a:rPr>
              <a:t>(INTERNATIONAL </a:t>
            </a:r>
            <a:r>
              <a:rPr lang="en-US" dirty="0">
                <a:solidFill>
                  <a:schemeClr val="accent1"/>
                </a:solidFill>
                <a:latin typeface="+mj-lt"/>
              </a:rPr>
              <a:t>CLASSIFICATION OF FUNCTIONING, DISABILITY AND HEALTH)</a:t>
            </a:r>
            <a:r>
              <a:rPr lang="nl-BE" dirty="0" smtClean="0">
                <a:solidFill>
                  <a:schemeClr val="accent1"/>
                </a:solidFill>
                <a:latin typeface="+mj-lt"/>
              </a:rPr>
              <a:t> </a:t>
            </a:r>
          </a:p>
          <a:p>
            <a:endParaRPr lang="nl-BE" dirty="0" smtClean="0">
              <a:solidFill>
                <a:schemeClr val="accent1"/>
              </a:solidFill>
              <a:latin typeface="+mj-lt"/>
            </a:endParaRPr>
          </a:p>
          <a:p>
            <a:endParaRPr lang="nl-BE" dirty="0">
              <a:solidFill>
                <a:schemeClr val="accent1"/>
              </a:solidFill>
              <a:latin typeface="+mj-lt"/>
            </a:endParaRPr>
          </a:p>
          <a:p>
            <a:r>
              <a:rPr lang="nl-BE" dirty="0" smtClean="0">
                <a:solidFill>
                  <a:schemeClr val="accent1"/>
                </a:solidFill>
                <a:latin typeface="+mj-lt"/>
              </a:rPr>
              <a:t>In kaart brengen van iemand zijn functioneren: </a:t>
            </a:r>
          </a:p>
          <a:p>
            <a:r>
              <a:rPr lang="nl-BE" dirty="0">
                <a:solidFill>
                  <a:schemeClr val="accent1"/>
                </a:solidFill>
                <a:latin typeface="+mj-lt"/>
              </a:rPr>
              <a:t>o Het perspectief van het menselijk organisme</a:t>
            </a:r>
          </a:p>
          <a:p>
            <a:r>
              <a:rPr lang="nl-BE" dirty="0">
                <a:solidFill>
                  <a:schemeClr val="accent1"/>
                </a:solidFill>
                <a:latin typeface="+mj-lt"/>
              </a:rPr>
              <a:t>o Het perspectief van het menselijk handelen</a:t>
            </a:r>
          </a:p>
          <a:p>
            <a:r>
              <a:rPr lang="nl-BE" dirty="0">
                <a:solidFill>
                  <a:schemeClr val="accent1"/>
                </a:solidFill>
                <a:latin typeface="+mj-lt"/>
              </a:rPr>
              <a:t>o Het perspectief van de mens als deelnemer aan het maatschappelijk leven</a:t>
            </a:r>
            <a:r>
              <a:rPr lang="nl-BE" dirty="0" smtClean="0">
                <a:solidFill>
                  <a:schemeClr val="accent1"/>
                </a:solidFill>
                <a:latin typeface="+mj-lt"/>
              </a:rPr>
              <a:t>.</a:t>
            </a:r>
          </a:p>
          <a:p>
            <a:endParaRPr lang="nl-BE" dirty="0">
              <a:solidFill>
                <a:schemeClr val="accent1"/>
              </a:solidFill>
              <a:latin typeface="+mj-lt"/>
            </a:endParaRPr>
          </a:p>
          <a:p>
            <a:r>
              <a:rPr lang="nl-BE" dirty="0" smtClean="0">
                <a:solidFill>
                  <a:schemeClr val="accent1"/>
                </a:solidFill>
                <a:latin typeface="+mj-lt"/>
              </a:rPr>
              <a:t>Gebruik maken van gestandaardiseerde documenten. </a:t>
            </a:r>
            <a:endParaRPr lang="nl-BE" dirty="0">
              <a:solidFill>
                <a:schemeClr val="accent1"/>
              </a:solidFill>
              <a:latin typeface="+mj-lt"/>
            </a:endParaRPr>
          </a:p>
          <a:p>
            <a:endParaRPr lang="nl-BE" dirty="0" smtClean="0">
              <a:solidFill>
                <a:schemeClr val="accent1"/>
              </a:solidFill>
              <a:latin typeface="+mj-lt"/>
            </a:endParaRPr>
          </a:p>
          <a:p>
            <a:endParaRPr lang="nl-BE" dirty="0">
              <a:solidFill>
                <a:schemeClr val="accent1"/>
              </a:solidFill>
              <a:latin typeface="+mj-lt"/>
            </a:endParaRPr>
          </a:p>
          <a:p>
            <a:endParaRPr lang="nl-BE" dirty="0">
              <a:solidFill>
                <a:schemeClr val="accent1"/>
              </a:solidFill>
              <a:latin typeface="+mj-lt"/>
            </a:endParaRPr>
          </a:p>
        </p:txBody>
      </p:sp>
    </p:spTree>
    <p:extLst>
      <p:ext uri="{BB962C8B-B14F-4D97-AF65-F5344CB8AC3E}">
        <p14:creationId xmlns:p14="http://schemas.microsoft.com/office/powerpoint/2010/main" val="736359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2900" dirty="0" err="1" smtClean="0"/>
              <a:t>Zorgpad</a:t>
            </a:r>
            <a:r>
              <a:rPr lang="nl-BE" sz="2900" dirty="0" smtClean="0"/>
              <a:t> - Werk</a:t>
            </a:r>
            <a:endParaRPr lang="nl-BE" sz="2900" dirty="0"/>
          </a:p>
        </p:txBody>
      </p:sp>
      <p:sp>
        <p:nvSpPr>
          <p:cNvPr id="3" name="Rechthoek 2"/>
          <p:cNvSpPr/>
          <p:nvPr/>
        </p:nvSpPr>
        <p:spPr>
          <a:xfrm>
            <a:off x="683568" y="1556792"/>
            <a:ext cx="7776864" cy="4524315"/>
          </a:xfrm>
          <a:prstGeom prst="rect">
            <a:avLst/>
          </a:prstGeom>
        </p:spPr>
        <p:txBody>
          <a:bodyPr wrap="square">
            <a:spAutoFit/>
          </a:bodyPr>
          <a:lstStyle/>
          <a:p>
            <a:r>
              <a:rPr lang="nl-BE" dirty="0">
                <a:solidFill>
                  <a:schemeClr val="accent1"/>
                </a:solidFill>
                <a:latin typeface="+mj-lt"/>
              </a:rPr>
              <a:t>ESF-project, Innovatie</a:t>
            </a:r>
          </a:p>
          <a:p>
            <a:r>
              <a:rPr lang="nl-BE" dirty="0">
                <a:solidFill>
                  <a:schemeClr val="accent1"/>
                </a:solidFill>
                <a:latin typeface="+mj-lt"/>
              </a:rPr>
              <a:t>• September 2015 – juli 2017</a:t>
            </a:r>
          </a:p>
          <a:p>
            <a:r>
              <a:rPr lang="nl-BE" dirty="0">
                <a:solidFill>
                  <a:schemeClr val="accent1"/>
                </a:solidFill>
                <a:latin typeface="+mj-lt"/>
              </a:rPr>
              <a:t>• Samenwerking tussen GTB &amp; </a:t>
            </a:r>
            <a:r>
              <a:rPr lang="nl-BE" dirty="0" smtClean="0">
                <a:solidFill>
                  <a:schemeClr val="accent1"/>
                </a:solidFill>
                <a:latin typeface="+mj-lt"/>
              </a:rPr>
              <a:t>LISTEL</a:t>
            </a:r>
          </a:p>
          <a:p>
            <a:endParaRPr lang="nl-BE" dirty="0">
              <a:solidFill>
                <a:schemeClr val="accent1"/>
              </a:solidFill>
              <a:latin typeface="+mj-lt"/>
            </a:endParaRPr>
          </a:p>
          <a:p>
            <a:r>
              <a:rPr lang="nl-BE" b="1" dirty="0" smtClean="0">
                <a:solidFill>
                  <a:schemeClr val="accent1"/>
                </a:solidFill>
                <a:latin typeface="+mj-lt"/>
              </a:rPr>
              <a:t>Doelgroep</a:t>
            </a:r>
            <a:r>
              <a:rPr lang="nl-BE" dirty="0">
                <a:solidFill>
                  <a:schemeClr val="accent1"/>
                </a:solidFill>
                <a:latin typeface="+mj-lt"/>
              </a:rPr>
              <a:t>:</a:t>
            </a:r>
          </a:p>
          <a:p>
            <a:r>
              <a:rPr lang="nl-BE" dirty="0">
                <a:solidFill>
                  <a:schemeClr val="accent1"/>
                </a:solidFill>
                <a:latin typeface="+mj-lt"/>
              </a:rPr>
              <a:t>• Personen met fysieke of psychische arbeidsbeperking</a:t>
            </a:r>
          </a:p>
          <a:p>
            <a:r>
              <a:rPr lang="nl-BE" dirty="0">
                <a:solidFill>
                  <a:schemeClr val="accent1"/>
                </a:solidFill>
                <a:latin typeface="+mj-lt"/>
              </a:rPr>
              <a:t>• Behandeling binnen </a:t>
            </a:r>
            <a:r>
              <a:rPr lang="nl-BE" dirty="0" err="1">
                <a:solidFill>
                  <a:schemeClr val="accent1"/>
                </a:solidFill>
                <a:latin typeface="+mj-lt"/>
              </a:rPr>
              <a:t>eerstelijn</a:t>
            </a:r>
            <a:endParaRPr lang="nl-BE" dirty="0">
              <a:solidFill>
                <a:schemeClr val="accent1"/>
              </a:solidFill>
              <a:latin typeface="+mj-lt"/>
            </a:endParaRPr>
          </a:p>
          <a:p>
            <a:r>
              <a:rPr lang="nl-BE" dirty="0">
                <a:solidFill>
                  <a:schemeClr val="accent1"/>
                </a:solidFill>
                <a:latin typeface="+mj-lt"/>
              </a:rPr>
              <a:t>• Werkenden – werkzoekenden</a:t>
            </a:r>
          </a:p>
          <a:p>
            <a:r>
              <a:rPr lang="nl-BE" dirty="0">
                <a:solidFill>
                  <a:schemeClr val="accent1"/>
                </a:solidFill>
                <a:latin typeface="+mj-lt"/>
              </a:rPr>
              <a:t>• Terug naar arbeid (verschillende vormen</a:t>
            </a:r>
            <a:r>
              <a:rPr lang="nl-BE" dirty="0" smtClean="0">
                <a:solidFill>
                  <a:schemeClr val="accent1"/>
                </a:solidFill>
                <a:latin typeface="+mj-lt"/>
              </a:rPr>
              <a:t>)</a:t>
            </a:r>
          </a:p>
          <a:p>
            <a:endParaRPr lang="nl-BE" dirty="0">
              <a:solidFill>
                <a:schemeClr val="accent1"/>
              </a:solidFill>
              <a:latin typeface="+mj-lt"/>
            </a:endParaRPr>
          </a:p>
          <a:p>
            <a:r>
              <a:rPr lang="nl-BE" b="1" dirty="0" smtClean="0">
                <a:solidFill>
                  <a:schemeClr val="accent1"/>
                </a:solidFill>
                <a:latin typeface="+mj-lt"/>
              </a:rPr>
              <a:t>Gebruikers</a:t>
            </a:r>
            <a:r>
              <a:rPr lang="nl-BE" dirty="0">
                <a:solidFill>
                  <a:schemeClr val="accent1"/>
                </a:solidFill>
                <a:latin typeface="+mj-lt"/>
              </a:rPr>
              <a:t>:</a:t>
            </a:r>
          </a:p>
          <a:p>
            <a:r>
              <a:rPr lang="nl-BE" dirty="0">
                <a:solidFill>
                  <a:schemeClr val="accent1"/>
                </a:solidFill>
                <a:latin typeface="+mj-lt"/>
              </a:rPr>
              <a:t>• </a:t>
            </a:r>
            <a:r>
              <a:rPr lang="nl-BE" dirty="0" err="1">
                <a:solidFill>
                  <a:schemeClr val="accent1"/>
                </a:solidFill>
                <a:latin typeface="+mj-lt"/>
              </a:rPr>
              <a:t>Eerstelijn</a:t>
            </a:r>
            <a:r>
              <a:rPr lang="nl-BE" dirty="0">
                <a:solidFill>
                  <a:schemeClr val="accent1"/>
                </a:solidFill>
                <a:latin typeface="+mj-lt"/>
              </a:rPr>
              <a:t>: Huisartsen, kinesitherapeuten, psychologen,</a:t>
            </a:r>
          </a:p>
          <a:p>
            <a:r>
              <a:rPr lang="nl-BE" dirty="0">
                <a:solidFill>
                  <a:schemeClr val="accent1"/>
                </a:solidFill>
                <a:latin typeface="+mj-lt"/>
              </a:rPr>
              <a:t>ergotherapeuten, medisch adviseurs, casemanagers</a:t>
            </a:r>
          </a:p>
          <a:p>
            <a:r>
              <a:rPr lang="nl-BE" dirty="0">
                <a:solidFill>
                  <a:schemeClr val="accent1"/>
                </a:solidFill>
                <a:latin typeface="+mj-lt"/>
              </a:rPr>
              <a:t>zorg,…</a:t>
            </a:r>
          </a:p>
          <a:p>
            <a:r>
              <a:rPr lang="nl-BE" dirty="0">
                <a:solidFill>
                  <a:schemeClr val="accent1"/>
                </a:solidFill>
                <a:latin typeface="+mj-lt"/>
              </a:rPr>
              <a:t>• Werkactoren: Trajectbegeleiders GTB/VDAB,</a:t>
            </a:r>
          </a:p>
          <a:p>
            <a:r>
              <a:rPr lang="nl-BE" dirty="0">
                <a:solidFill>
                  <a:schemeClr val="accent1"/>
                </a:solidFill>
                <a:latin typeface="+mj-lt"/>
              </a:rPr>
              <a:t>arbeidsgeneesheren, casemanagers werk,…</a:t>
            </a:r>
          </a:p>
        </p:txBody>
      </p:sp>
    </p:spTree>
    <p:extLst>
      <p:ext uri="{BB962C8B-B14F-4D97-AF65-F5344CB8AC3E}">
        <p14:creationId xmlns:p14="http://schemas.microsoft.com/office/powerpoint/2010/main" val="172429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6856" y="476672"/>
            <a:ext cx="8229600" cy="1152128"/>
          </a:xfrm>
        </p:spPr>
        <p:txBody>
          <a:bodyPr>
            <a:noAutofit/>
          </a:bodyPr>
          <a:lstStyle/>
          <a:p>
            <a:r>
              <a:rPr lang="nl-BE" sz="2900" dirty="0" smtClean="0"/>
              <a:t/>
            </a:r>
            <a:br>
              <a:rPr lang="nl-BE" sz="2900" dirty="0" smtClean="0"/>
            </a:br>
            <a:r>
              <a:rPr lang="nl-BE" sz="2900" dirty="0" smtClean="0"/>
              <a:t/>
            </a:r>
            <a:br>
              <a:rPr lang="nl-BE" sz="2900" dirty="0" smtClean="0"/>
            </a:br>
            <a:r>
              <a:rPr lang="nl-BE" sz="2900" dirty="0"/>
              <a:t/>
            </a:r>
            <a:br>
              <a:rPr lang="nl-BE" sz="2900" dirty="0"/>
            </a:br>
            <a:r>
              <a:rPr lang="nl-BE" sz="2900" dirty="0" smtClean="0"/>
              <a:t/>
            </a:r>
            <a:br>
              <a:rPr lang="nl-BE" sz="2900" dirty="0" smtClean="0"/>
            </a:br>
            <a:r>
              <a:rPr lang="nl-BE" sz="2900" dirty="0"/>
              <a:t/>
            </a:r>
            <a:br>
              <a:rPr lang="nl-BE" sz="2900" dirty="0"/>
            </a:br>
            <a:r>
              <a:rPr lang="nl-BE" sz="2900" dirty="0" err="1" smtClean="0"/>
              <a:t>Zorgpad</a:t>
            </a:r>
            <a:r>
              <a:rPr lang="nl-BE" sz="2900" dirty="0" smtClean="0"/>
              <a:t> Werk - Doelstellingen</a:t>
            </a:r>
            <a:br>
              <a:rPr lang="nl-BE" sz="2900" dirty="0" smtClean="0"/>
            </a:br>
            <a:endParaRPr lang="nl-BE" sz="2900" dirty="0"/>
          </a:p>
        </p:txBody>
      </p:sp>
      <p:sp>
        <p:nvSpPr>
          <p:cNvPr id="3" name="Rechthoek 2"/>
          <p:cNvSpPr/>
          <p:nvPr/>
        </p:nvSpPr>
        <p:spPr>
          <a:xfrm>
            <a:off x="467544" y="1772816"/>
            <a:ext cx="8208912" cy="3785652"/>
          </a:xfrm>
          <a:prstGeom prst="rect">
            <a:avLst/>
          </a:prstGeom>
        </p:spPr>
        <p:txBody>
          <a:bodyPr wrap="square">
            <a:spAutoFit/>
          </a:bodyPr>
          <a:lstStyle/>
          <a:p>
            <a:r>
              <a:rPr lang="nl-BE" sz="2000" dirty="0" smtClean="0"/>
              <a:t>• </a:t>
            </a:r>
            <a:r>
              <a:rPr lang="nl-BE" sz="2000" b="1" dirty="0">
                <a:solidFill>
                  <a:schemeClr val="accent1"/>
                </a:solidFill>
                <a:latin typeface="+mj-lt"/>
              </a:rPr>
              <a:t>Zelfwerkzaamheid </a:t>
            </a:r>
            <a:r>
              <a:rPr lang="nl-BE" sz="2000" dirty="0">
                <a:solidFill>
                  <a:schemeClr val="accent1"/>
                </a:solidFill>
                <a:latin typeface="+mj-lt"/>
              </a:rPr>
              <a:t>van cliënt versterken d.m.v.</a:t>
            </a:r>
          </a:p>
          <a:p>
            <a:pPr lvl="1"/>
            <a:r>
              <a:rPr lang="nl-BE" sz="2000" dirty="0">
                <a:solidFill>
                  <a:schemeClr val="accent1"/>
                </a:solidFill>
                <a:latin typeface="+mj-lt"/>
              </a:rPr>
              <a:t>• Inbrengen van herstelvisie ‘begeleiding en werk’</a:t>
            </a:r>
          </a:p>
          <a:p>
            <a:pPr lvl="1"/>
            <a:r>
              <a:rPr lang="nl-BE" sz="2000" dirty="0">
                <a:solidFill>
                  <a:schemeClr val="accent1"/>
                </a:solidFill>
                <a:latin typeface="+mj-lt"/>
              </a:rPr>
              <a:t>• Inzetten van instrumenten ‘belasting-belastbaarheid</a:t>
            </a:r>
            <a:r>
              <a:rPr lang="nl-BE" sz="2000" dirty="0" smtClean="0">
                <a:solidFill>
                  <a:schemeClr val="accent1"/>
                </a:solidFill>
                <a:latin typeface="+mj-lt"/>
              </a:rPr>
              <a:t>’</a:t>
            </a:r>
          </a:p>
          <a:p>
            <a:pPr lvl="1"/>
            <a:endParaRPr lang="nl-BE" sz="2000" dirty="0">
              <a:solidFill>
                <a:schemeClr val="accent1"/>
              </a:solidFill>
              <a:latin typeface="+mj-lt"/>
            </a:endParaRPr>
          </a:p>
          <a:p>
            <a:r>
              <a:rPr lang="nl-BE" sz="2000" dirty="0">
                <a:solidFill>
                  <a:schemeClr val="accent1"/>
                </a:solidFill>
                <a:latin typeface="+mj-lt"/>
              </a:rPr>
              <a:t>• Cliënt ervaart begeleiding als </a:t>
            </a:r>
            <a:r>
              <a:rPr lang="nl-BE" sz="2000" b="1" dirty="0">
                <a:solidFill>
                  <a:schemeClr val="accent1"/>
                </a:solidFill>
                <a:latin typeface="+mj-lt"/>
              </a:rPr>
              <a:t>naadloos traject </a:t>
            </a:r>
            <a:r>
              <a:rPr lang="nl-BE" sz="2000" dirty="0">
                <a:solidFill>
                  <a:schemeClr val="accent1"/>
                </a:solidFill>
                <a:latin typeface="+mj-lt"/>
              </a:rPr>
              <a:t>d.m.v.</a:t>
            </a:r>
          </a:p>
          <a:p>
            <a:pPr lvl="1"/>
            <a:r>
              <a:rPr lang="nl-BE" sz="2000" dirty="0">
                <a:solidFill>
                  <a:schemeClr val="accent1"/>
                </a:solidFill>
                <a:latin typeface="+mj-lt"/>
              </a:rPr>
              <a:t>• Multidisciplinair overleg en diverse </a:t>
            </a:r>
            <a:r>
              <a:rPr lang="nl-BE" sz="2000" dirty="0" err="1">
                <a:solidFill>
                  <a:schemeClr val="accent1"/>
                </a:solidFill>
                <a:latin typeface="+mj-lt"/>
              </a:rPr>
              <a:t>communicatie-methoden</a:t>
            </a:r>
            <a:endParaRPr lang="nl-BE" sz="2000" dirty="0">
              <a:solidFill>
                <a:schemeClr val="accent1"/>
              </a:solidFill>
              <a:latin typeface="+mj-lt"/>
            </a:endParaRPr>
          </a:p>
          <a:p>
            <a:pPr lvl="1"/>
            <a:r>
              <a:rPr lang="nl-BE" sz="2000" dirty="0">
                <a:solidFill>
                  <a:schemeClr val="accent1"/>
                </a:solidFill>
                <a:latin typeface="+mj-lt"/>
              </a:rPr>
              <a:t>• Gebruik gemeenschappelijke taal, ICF</a:t>
            </a:r>
          </a:p>
          <a:p>
            <a:pPr lvl="1"/>
            <a:r>
              <a:rPr lang="nl-BE" sz="2000" dirty="0">
                <a:solidFill>
                  <a:schemeClr val="accent1"/>
                </a:solidFill>
                <a:latin typeface="+mj-lt"/>
              </a:rPr>
              <a:t>• </a:t>
            </a:r>
            <a:r>
              <a:rPr lang="nl-BE" sz="2000" dirty="0" err="1">
                <a:solidFill>
                  <a:schemeClr val="accent1"/>
                </a:solidFill>
                <a:latin typeface="+mj-lt"/>
              </a:rPr>
              <a:t>Éénduidige</a:t>
            </a:r>
            <a:r>
              <a:rPr lang="nl-BE" sz="2000" dirty="0">
                <a:solidFill>
                  <a:schemeClr val="accent1"/>
                </a:solidFill>
                <a:latin typeface="+mj-lt"/>
              </a:rPr>
              <a:t> </a:t>
            </a:r>
            <a:r>
              <a:rPr lang="nl-BE" sz="2000" dirty="0" smtClean="0">
                <a:solidFill>
                  <a:schemeClr val="accent1"/>
                </a:solidFill>
                <a:latin typeface="+mj-lt"/>
              </a:rPr>
              <a:t>instrumenten</a:t>
            </a:r>
          </a:p>
          <a:p>
            <a:pPr lvl="1"/>
            <a:endParaRPr lang="nl-BE" sz="2000" dirty="0">
              <a:solidFill>
                <a:schemeClr val="accent1"/>
              </a:solidFill>
              <a:latin typeface="+mj-lt"/>
            </a:endParaRPr>
          </a:p>
          <a:p>
            <a:r>
              <a:rPr lang="nl-BE" sz="2000" dirty="0">
                <a:solidFill>
                  <a:schemeClr val="accent1"/>
                </a:solidFill>
                <a:latin typeface="+mj-lt"/>
              </a:rPr>
              <a:t>• </a:t>
            </a:r>
            <a:r>
              <a:rPr lang="nl-BE" sz="2000" b="1" dirty="0">
                <a:solidFill>
                  <a:schemeClr val="accent1"/>
                </a:solidFill>
                <a:latin typeface="+mj-lt"/>
              </a:rPr>
              <a:t>Verhoogde tewerkstelling </a:t>
            </a:r>
            <a:r>
              <a:rPr lang="nl-BE" sz="2000" dirty="0">
                <a:solidFill>
                  <a:schemeClr val="accent1"/>
                </a:solidFill>
                <a:latin typeface="+mj-lt"/>
              </a:rPr>
              <a:t>+ ontwikkelen basis </a:t>
            </a:r>
            <a:r>
              <a:rPr lang="nl-BE" sz="2000" dirty="0" err="1">
                <a:solidFill>
                  <a:schemeClr val="accent1"/>
                </a:solidFill>
                <a:latin typeface="+mj-lt"/>
              </a:rPr>
              <a:t>zorgpad</a:t>
            </a:r>
            <a:r>
              <a:rPr lang="nl-BE" sz="2000" dirty="0" smtClean="0">
                <a:solidFill>
                  <a:schemeClr val="accent1"/>
                </a:solidFill>
                <a:latin typeface="+mj-lt"/>
              </a:rPr>
              <a:t>, in </a:t>
            </a:r>
            <a:r>
              <a:rPr lang="nl-BE" sz="2000" dirty="0">
                <a:solidFill>
                  <a:schemeClr val="accent1"/>
                </a:solidFill>
                <a:latin typeface="+mj-lt"/>
              </a:rPr>
              <a:t>te kantelen in andere, </a:t>
            </a:r>
            <a:r>
              <a:rPr lang="nl-BE" sz="2000" dirty="0" smtClean="0">
                <a:solidFill>
                  <a:schemeClr val="accent1"/>
                </a:solidFill>
                <a:latin typeface="+mj-lt"/>
              </a:rPr>
              <a:t>pathologie-gebonden richtlijnen</a:t>
            </a:r>
            <a:r>
              <a:rPr lang="nl-BE" sz="2000" dirty="0">
                <a:solidFill>
                  <a:schemeClr val="accent1"/>
                </a:solidFill>
                <a:latin typeface="+mj-lt"/>
              </a:rPr>
              <a:t>, zorgpaden</a:t>
            </a:r>
          </a:p>
        </p:txBody>
      </p:sp>
    </p:spTree>
    <p:extLst>
      <p:ext uri="{BB962C8B-B14F-4D97-AF65-F5344CB8AC3E}">
        <p14:creationId xmlns:p14="http://schemas.microsoft.com/office/powerpoint/2010/main" val="15766480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pic>
        <p:nvPicPr>
          <p:cNvPr id="3" name="Afbeelding 2">
            <a:hlinkClick r:id="rId3"/>
          </p:cNvPr>
          <p:cNvPicPr/>
          <p:nvPr/>
        </p:nvPicPr>
        <p:blipFill>
          <a:blip r:embed="rId4" cstate="print">
            <a:extLst>
              <a:ext uri="{28A0092B-C50C-407E-A947-70E740481C1C}">
                <a14:useLocalDpi xmlns:a14="http://schemas.microsoft.com/office/drawing/2010/main" val="0"/>
              </a:ext>
            </a:extLst>
          </a:blip>
          <a:stretch>
            <a:fillRect/>
          </a:stretch>
        </p:blipFill>
        <p:spPr>
          <a:xfrm>
            <a:off x="1331640" y="1844824"/>
            <a:ext cx="6120680" cy="2736304"/>
          </a:xfrm>
          <a:prstGeom prst="rect">
            <a:avLst/>
          </a:prstGeom>
        </p:spPr>
      </p:pic>
    </p:spTree>
    <p:extLst>
      <p:ext uri="{BB962C8B-B14F-4D97-AF65-F5344CB8AC3E}">
        <p14:creationId xmlns:p14="http://schemas.microsoft.com/office/powerpoint/2010/main" val="1826066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6056" y="548680"/>
            <a:ext cx="8229600" cy="778098"/>
          </a:xfrm>
        </p:spPr>
        <p:txBody>
          <a:bodyPr>
            <a:normAutofit fontScale="90000"/>
          </a:bodyPr>
          <a:lstStyle/>
          <a:p>
            <a:r>
              <a:rPr lang="nl-BE" dirty="0" smtClean="0"/>
              <a:t/>
            </a:r>
            <a:br>
              <a:rPr lang="nl-BE" dirty="0" smtClean="0"/>
            </a:br>
            <a:r>
              <a:rPr lang="nl-BE" dirty="0" smtClean="0"/>
              <a:t/>
            </a:r>
            <a:br>
              <a:rPr lang="nl-BE" dirty="0" smtClean="0"/>
            </a:br>
            <a:r>
              <a:rPr lang="nl-BE" dirty="0"/>
              <a:t/>
            </a:r>
            <a:br>
              <a:rPr lang="nl-BE" dirty="0"/>
            </a:br>
            <a:r>
              <a:rPr lang="nl-BE" dirty="0" smtClean="0"/>
              <a:t/>
            </a:r>
            <a:br>
              <a:rPr lang="nl-BE" dirty="0" smtClean="0"/>
            </a:br>
            <a:r>
              <a:rPr lang="nl-BE" dirty="0"/>
              <a:t/>
            </a:r>
            <a:br>
              <a:rPr lang="nl-BE" dirty="0"/>
            </a:br>
            <a:r>
              <a:rPr lang="nl-BE" dirty="0" smtClean="0"/>
              <a:t/>
            </a:r>
            <a:br>
              <a:rPr lang="nl-BE" dirty="0" smtClean="0"/>
            </a:br>
            <a:r>
              <a:rPr lang="nl-BE" dirty="0"/>
              <a:t/>
            </a:r>
            <a:br>
              <a:rPr lang="nl-BE" dirty="0"/>
            </a:br>
            <a:r>
              <a:rPr lang="nl-BE" dirty="0" smtClean="0"/>
              <a:t/>
            </a:r>
            <a:br>
              <a:rPr lang="nl-BE" dirty="0" smtClean="0"/>
            </a:br>
            <a:r>
              <a:rPr lang="nl-BE" dirty="0"/>
              <a:t/>
            </a:r>
            <a:br>
              <a:rPr lang="nl-BE" dirty="0"/>
            </a:br>
            <a:r>
              <a:rPr lang="nl-BE" dirty="0" smtClean="0"/>
              <a:t/>
            </a:r>
            <a:br>
              <a:rPr lang="nl-BE" dirty="0" smtClean="0"/>
            </a:br>
            <a:r>
              <a:rPr lang="nl-BE" dirty="0" smtClean="0"/>
              <a:t>Situering socio-economisch</a:t>
            </a:r>
            <a:br>
              <a:rPr lang="nl-BE" dirty="0" smtClean="0"/>
            </a:br>
            <a:endParaRPr lang="nl-BE" dirty="0"/>
          </a:p>
        </p:txBody>
      </p:sp>
      <p:sp>
        <p:nvSpPr>
          <p:cNvPr id="4" name="Rechthoek 3"/>
          <p:cNvSpPr/>
          <p:nvPr/>
        </p:nvSpPr>
        <p:spPr>
          <a:xfrm>
            <a:off x="467544" y="1052736"/>
            <a:ext cx="8424936" cy="5262979"/>
          </a:xfrm>
          <a:prstGeom prst="rect">
            <a:avLst/>
          </a:prstGeom>
        </p:spPr>
        <p:txBody>
          <a:bodyPr wrap="square">
            <a:spAutoFit/>
          </a:bodyPr>
          <a:lstStyle/>
          <a:p>
            <a:r>
              <a:rPr lang="nl-BE" sz="2400" dirty="0" smtClean="0">
                <a:solidFill>
                  <a:schemeClr val="accent1"/>
                </a:solidFill>
                <a:latin typeface="+mj-lt"/>
              </a:rPr>
              <a:t>Fysieke </a:t>
            </a:r>
            <a:r>
              <a:rPr lang="nl-BE" sz="2400" dirty="0">
                <a:solidFill>
                  <a:schemeClr val="accent1"/>
                </a:solidFill>
                <a:latin typeface="+mj-lt"/>
              </a:rPr>
              <a:t>en psychische arbeidsbeperking </a:t>
            </a:r>
            <a:r>
              <a:rPr lang="nl-BE" sz="2400" dirty="0" smtClean="0">
                <a:solidFill>
                  <a:schemeClr val="accent1"/>
                </a:solidFill>
                <a:latin typeface="+mj-lt"/>
              </a:rPr>
              <a:t>-&gt;  </a:t>
            </a:r>
            <a:r>
              <a:rPr lang="nl-BE" sz="2400" b="1" dirty="0" smtClean="0">
                <a:solidFill>
                  <a:schemeClr val="accent1"/>
                </a:solidFill>
                <a:latin typeface="+mj-lt"/>
              </a:rPr>
              <a:t>uitsluiting Arbeidsmarkt</a:t>
            </a:r>
          </a:p>
          <a:p>
            <a:endParaRPr lang="nl-BE" b="1" dirty="0">
              <a:solidFill>
                <a:schemeClr val="accent1"/>
              </a:solidFill>
              <a:latin typeface="+mj-lt"/>
            </a:endParaRPr>
          </a:p>
          <a:p>
            <a:endParaRPr lang="nl-BE" b="1" dirty="0" smtClean="0">
              <a:solidFill>
                <a:schemeClr val="accent1"/>
              </a:solidFill>
              <a:latin typeface="+mj-lt"/>
            </a:endParaRPr>
          </a:p>
          <a:p>
            <a:endParaRPr lang="nl-BE" b="1" dirty="0">
              <a:solidFill>
                <a:schemeClr val="accent1"/>
              </a:solidFill>
              <a:latin typeface="+mj-lt"/>
            </a:endParaRPr>
          </a:p>
          <a:p>
            <a:endParaRPr lang="nl-BE" b="1" dirty="0" smtClean="0">
              <a:solidFill>
                <a:schemeClr val="accent1"/>
              </a:solidFill>
              <a:latin typeface="+mj-lt"/>
            </a:endParaRPr>
          </a:p>
          <a:p>
            <a:endParaRPr lang="nl-BE" b="1" dirty="0">
              <a:solidFill>
                <a:schemeClr val="accent1"/>
              </a:solidFill>
              <a:latin typeface="+mj-lt"/>
            </a:endParaRPr>
          </a:p>
          <a:p>
            <a:endParaRPr lang="nl-BE" b="1" dirty="0" smtClean="0">
              <a:solidFill>
                <a:schemeClr val="accent1"/>
              </a:solidFill>
              <a:latin typeface="+mj-lt"/>
            </a:endParaRPr>
          </a:p>
          <a:p>
            <a:endParaRPr lang="nl-BE" b="1" dirty="0">
              <a:solidFill>
                <a:schemeClr val="accent1"/>
              </a:solidFill>
              <a:latin typeface="+mj-lt"/>
            </a:endParaRPr>
          </a:p>
          <a:p>
            <a:endParaRPr lang="nl-BE" b="1" dirty="0" smtClean="0">
              <a:solidFill>
                <a:schemeClr val="accent1"/>
              </a:solidFill>
              <a:latin typeface="+mj-lt"/>
            </a:endParaRPr>
          </a:p>
          <a:p>
            <a:endParaRPr lang="nl-BE" b="1" dirty="0">
              <a:solidFill>
                <a:schemeClr val="accent1"/>
              </a:solidFill>
              <a:latin typeface="+mj-lt"/>
            </a:endParaRPr>
          </a:p>
          <a:p>
            <a:endParaRPr lang="nl-BE" b="1" dirty="0" smtClean="0">
              <a:solidFill>
                <a:schemeClr val="accent1"/>
              </a:solidFill>
              <a:latin typeface="+mj-lt"/>
            </a:endParaRPr>
          </a:p>
          <a:p>
            <a:endParaRPr lang="nl-BE" b="1" dirty="0">
              <a:solidFill>
                <a:schemeClr val="accent1"/>
              </a:solidFill>
              <a:latin typeface="+mj-lt"/>
            </a:endParaRPr>
          </a:p>
          <a:p>
            <a:endParaRPr lang="nl-BE" b="1" dirty="0" smtClean="0">
              <a:solidFill>
                <a:schemeClr val="accent1"/>
              </a:solidFill>
              <a:latin typeface="+mj-lt"/>
            </a:endParaRPr>
          </a:p>
          <a:p>
            <a:endParaRPr lang="nl-BE" b="1" dirty="0">
              <a:solidFill>
                <a:schemeClr val="accent1"/>
              </a:solidFill>
              <a:latin typeface="+mj-lt"/>
            </a:endParaRPr>
          </a:p>
          <a:p>
            <a:endParaRPr lang="nl-BE" b="1" dirty="0">
              <a:solidFill>
                <a:schemeClr val="accent1"/>
              </a:solidFill>
              <a:latin typeface="+mj-lt"/>
            </a:endParaRPr>
          </a:p>
          <a:p>
            <a:r>
              <a:rPr lang="nl-BE" sz="1200" b="1" dirty="0">
                <a:solidFill>
                  <a:schemeClr val="accent1"/>
                </a:solidFill>
                <a:latin typeface="+mj-lt"/>
              </a:rPr>
              <a:t>Werkzaamheidgraden van </a:t>
            </a:r>
            <a:r>
              <a:rPr lang="nl-BE" sz="1200" b="1" dirty="0" smtClean="0">
                <a:solidFill>
                  <a:schemeClr val="accent1"/>
                </a:solidFill>
                <a:latin typeface="+mj-lt"/>
              </a:rPr>
              <a:t>arbeidsgehandicapten </a:t>
            </a:r>
            <a:r>
              <a:rPr lang="nl-BE" sz="1200" b="1" dirty="0">
                <a:solidFill>
                  <a:schemeClr val="accent1"/>
                </a:solidFill>
                <a:latin typeface="+mj-lt"/>
              </a:rPr>
              <a:t>en van de totale bevolking (15-64)</a:t>
            </a:r>
          </a:p>
          <a:p>
            <a:r>
              <a:rPr lang="nl-BE" sz="1200" dirty="0">
                <a:solidFill>
                  <a:schemeClr val="accent1"/>
                </a:solidFill>
                <a:latin typeface="+mj-lt"/>
              </a:rPr>
              <a:t>Bron : FOD Economie –AD Statistiek en Economische Informatie – telkens 2e kwartaal in 2002, 2007,</a:t>
            </a:r>
          </a:p>
          <a:p>
            <a:r>
              <a:rPr lang="nl-BE" sz="1200" dirty="0">
                <a:solidFill>
                  <a:schemeClr val="accent1"/>
                </a:solidFill>
                <a:latin typeface="+mj-lt"/>
              </a:rPr>
              <a:t>2009 en 2010 (Vlaams Gewest). Bewerking : Departement WSE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08874"/>
            <a:ext cx="6552728" cy="3550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5657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990600"/>
          </a:xfrm>
        </p:spPr>
        <p:txBody>
          <a:bodyPr>
            <a:normAutofit fontScale="90000"/>
          </a:bodyPr>
          <a:lstStyle/>
          <a:p>
            <a:r>
              <a:rPr lang="nl-BE" dirty="0" smtClean="0"/>
              <a:t/>
            </a:r>
            <a:br>
              <a:rPr lang="nl-BE" dirty="0" smtClean="0"/>
            </a:br>
            <a:r>
              <a:rPr lang="nl-BE" dirty="0" smtClean="0"/>
              <a:t/>
            </a:r>
            <a:br>
              <a:rPr lang="nl-BE" dirty="0" smtClean="0"/>
            </a:br>
            <a:r>
              <a:rPr lang="nl-BE" dirty="0"/>
              <a:t/>
            </a:r>
            <a:br>
              <a:rPr lang="nl-BE" dirty="0"/>
            </a:br>
            <a:r>
              <a:rPr lang="nl-BE" dirty="0" smtClean="0"/>
              <a:t>Situering socio-economisch</a:t>
            </a:r>
            <a:br>
              <a:rPr lang="nl-BE" dirty="0" smtClean="0"/>
            </a:br>
            <a:endParaRPr lang="nl-BE" dirty="0"/>
          </a:p>
        </p:txBody>
      </p:sp>
      <p:sp>
        <p:nvSpPr>
          <p:cNvPr id="3" name="Tijdelijke aanduiding voor inhoud 2"/>
          <p:cNvSpPr>
            <a:spLocks noGrp="1"/>
          </p:cNvSpPr>
          <p:nvPr>
            <p:ph sz="quarter" idx="1"/>
          </p:nvPr>
        </p:nvSpPr>
        <p:spPr/>
        <p:txBody>
          <a:bodyPr>
            <a:normAutofit/>
          </a:bodyPr>
          <a:lstStyle/>
          <a:p>
            <a:pPr marL="0" indent="0">
              <a:buNone/>
            </a:pPr>
            <a:r>
              <a:rPr lang="nl-BE" sz="2000" b="1" dirty="0">
                <a:solidFill>
                  <a:schemeClr val="accent1"/>
                </a:solidFill>
                <a:latin typeface="+mj-lt"/>
              </a:rPr>
              <a:t>Werk is belangrijk</a:t>
            </a:r>
            <a:r>
              <a:rPr lang="nl-BE" sz="2000" dirty="0">
                <a:solidFill>
                  <a:schemeClr val="accent1"/>
                </a:solidFill>
                <a:latin typeface="+mj-lt"/>
              </a:rPr>
              <a:t>:</a:t>
            </a:r>
          </a:p>
          <a:p>
            <a:pPr marL="0" indent="0">
              <a:buNone/>
            </a:pPr>
            <a:r>
              <a:rPr lang="nl-BE" sz="2000" dirty="0">
                <a:solidFill>
                  <a:schemeClr val="accent1"/>
                </a:solidFill>
                <a:latin typeface="+mj-lt"/>
              </a:rPr>
              <a:t>• Financieel</a:t>
            </a:r>
          </a:p>
          <a:p>
            <a:pPr marL="0" indent="0">
              <a:buNone/>
            </a:pPr>
            <a:r>
              <a:rPr lang="nl-BE" sz="2000" dirty="0">
                <a:solidFill>
                  <a:schemeClr val="accent1"/>
                </a:solidFill>
                <a:latin typeface="+mj-lt"/>
              </a:rPr>
              <a:t>• Sociale relaties</a:t>
            </a:r>
          </a:p>
          <a:p>
            <a:pPr marL="0" indent="0">
              <a:buNone/>
            </a:pPr>
            <a:r>
              <a:rPr lang="nl-BE" sz="2000" dirty="0">
                <a:solidFill>
                  <a:schemeClr val="accent1"/>
                </a:solidFill>
                <a:latin typeface="+mj-lt"/>
              </a:rPr>
              <a:t>• Persoonlijke ontwikkeling</a:t>
            </a:r>
          </a:p>
          <a:p>
            <a:pPr marL="0" indent="0">
              <a:buNone/>
            </a:pPr>
            <a:endParaRPr lang="nl-BE" sz="2000" dirty="0">
              <a:solidFill>
                <a:schemeClr val="accent1"/>
              </a:solidFill>
              <a:latin typeface="+mj-lt"/>
            </a:endParaRPr>
          </a:p>
          <a:p>
            <a:pPr marL="0" indent="0">
              <a:buNone/>
            </a:pPr>
            <a:r>
              <a:rPr lang="nl-BE" sz="2000" b="1" dirty="0" smtClean="0">
                <a:solidFill>
                  <a:schemeClr val="accent1"/>
                </a:solidFill>
                <a:latin typeface="+mj-lt"/>
              </a:rPr>
              <a:t>Tewerkstellingsgraad </a:t>
            </a:r>
            <a:r>
              <a:rPr lang="nl-BE" sz="2000" dirty="0">
                <a:solidFill>
                  <a:schemeClr val="accent1"/>
                </a:solidFill>
                <a:latin typeface="+mj-lt"/>
              </a:rPr>
              <a:t>van personen </a:t>
            </a:r>
            <a:r>
              <a:rPr lang="nl-BE" sz="2000" dirty="0" smtClean="0">
                <a:solidFill>
                  <a:schemeClr val="accent1"/>
                </a:solidFill>
                <a:latin typeface="+mj-lt"/>
              </a:rPr>
              <a:t>met arbeidsbeperking </a:t>
            </a:r>
            <a:r>
              <a:rPr lang="nl-BE" sz="2000" dirty="0">
                <a:solidFill>
                  <a:schemeClr val="accent1"/>
                </a:solidFill>
                <a:latin typeface="+mj-lt"/>
              </a:rPr>
              <a:t>ligt </a:t>
            </a:r>
            <a:r>
              <a:rPr lang="nl-BE" sz="2000" b="1" dirty="0">
                <a:solidFill>
                  <a:schemeClr val="accent1"/>
                </a:solidFill>
                <a:latin typeface="+mj-lt"/>
              </a:rPr>
              <a:t>in Vlaanderen lager </a:t>
            </a:r>
            <a:r>
              <a:rPr lang="nl-BE" sz="2000" dirty="0" smtClean="0">
                <a:solidFill>
                  <a:schemeClr val="accent1"/>
                </a:solidFill>
                <a:latin typeface="+mj-lt"/>
              </a:rPr>
              <a:t>dan andere </a:t>
            </a:r>
            <a:r>
              <a:rPr lang="nl-BE" sz="2000" dirty="0">
                <a:solidFill>
                  <a:schemeClr val="accent1"/>
                </a:solidFill>
                <a:latin typeface="+mj-lt"/>
              </a:rPr>
              <a:t>Europese </a:t>
            </a:r>
            <a:r>
              <a:rPr lang="nl-BE" sz="2000" dirty="0" smtClean="0">
                <a:solidFill>
                  <a:schemeClr val="accent1"/>
                </a:solidFill>
                <a:latin typeface="+mj-lt"/>
              </a:rPr>
              <a:t>landen: </a:t>
            </a:r>
            <a:endParaRPr lang="nl-BE" sz="2000" dirty="0">
              <a:solidFill>
                <a:schemeClr val="accent1"/>
              </a:solidFill>
              <a:latin typeface="+mj-lt"/>
            </a:endParaRPr>
          </a:p>
          <a:p>
            <a:pPr marL="0" indent="0">
              <a:buNone/>
            </a:pPr>
            <a:r>
              <a:rPr lang="nl-BE" sz="2000" dirty="0">
                <a:solidFill>
                  <a:schemeClr val="accent1"/>
                </a:solidFill>
                <a:latin typeface="+mj-lt"/>
              </a:rPr>
              <a:t>• Vlaams gewest: 42,5%</a:t>
            </a:r>
          </a:p>
          <a:p>
            <a:pPr marL="0" indent="0">
              <a:buNone/>
            </a:pPr>
            <a:r>
              <a:rPr lang="nl-BE" sz="2000" dirty="0">
                <a:solidFill>
                  <a:schemeClr val="accent1"/>
                </a:solidFill>
                <a:latin typeface="+mj-lt"/>
              </a:rPr>
              <a:t>• Frankrijk, Zweden, Zwitserland, </a:t>
            </a:r>
            <a:r>
              <a:rPr lang="nl-BE" sz="2000" dirty="0" err="1">
                <a:solidFill>
                  <a:schemeClr val="accent1"/>
                </a:solidFill>
                <a:latin typeface="+mj-lt"/>
              </a:rPr>
              <a:t>Ijsland</a:t>
            </a:r>
            <a:r>
              <a:rPr lang="nl-BE" sz="2000" dirty="0">
                <a:solidFill>
                  <a:schemeClr val="accent1"/>
                </a:solidFill>
                <a:latin typeface="+mj-lt"/>
              </a:rPr>
              <a:t> &gt; 65%</a:t>
            </a:r>
          </a:p>
          <a:p>
            <a:pPr marL="0" indent="0">
              <a:buNone/>
            </a:pPr>
            <a:r>
              <a:rPr lang="nl-BE" sz="2000" dirty="0">
                <a:solidFill>
                  <a:schemeClr val="accent1"/>
                </a:solidFill>
                <a:latin typeface="+mj-lt"/>
              </a:rPr>
              <a:t>• </a:t>
            </a:r>
            <a:r>
              <a:rPr lang="nl-BE" sz="2000" b="1" dirty="0">
                <a:solidFill>
                  <a:schemeClr val="accent1"/>
                </a:solidFill>
                <a:latin typeface="+mj-lt"/>
              </a:rPr>
              <a:t>Sociaal zekerheidssysteem </a:t>
            </a:r>
            <a:r>
              <a:rPr lang="nl-BE" sz="2000" dirty="0">
                <a:solidFill>
                  <a:schemeClr val="accent1"/>
                </a:solidFill>
                <a:latin typeface="+mj-lt"/>
              </a:rPr>
              <a:t>= </a:t>
            </a:r>
            <a:r>
              <a:rPr lang="nl-BE" sz="2000" b="1" dirty="0">
                <a:solidFill>
                  <a:schemeClr val="accent1"/>
                </a:solidFill>
                <a:latin typeface="+mj-lt"/>
              </a:rPr>
              <a:t>duaal</a:t>
            </a:r>
            <a:endParaRPr lang="nl-BE" sz="2000" dirty="0">
              <a:solidFill>
                <a:schemeClr val="accent1"/>
              </a:solidFill>
              <a:latin typeface="+mj-lt"/>
            </a:endParaRPr>
          </a:p>
        </p:txBody>
      </p:sp>
    </p:spTree>
    <p:extLst>
      <p:ext uri="{BB962C8B-B14F-4D97-AF65-F5344CB8AC3E}">
        <p14:creationId xmlns:p14="http://schemas.microsoft.com/office/powerpoint/2010/main" val="3682978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
            </a:r>
            <a:br>
              <a:rPr lang="nl-BE" dirty="0" smtClean="0"/>
            </a:br>
            <a:r>
              <a:rPr lang="nl-BE" dirty="0" smtClean="0"/>
              <a:t>Situering socio-economisch</a:t>
            </a:r>
            <a:br>
              <a:rPr lang="nl-BE" dirty="0" smtClean="0"/>
            </a:br>
            <a:endParaRPr lang="nl-BE" dirty="0"/>
          </a:p>
        </p:txBody>
      </p:sp>
      <p:sp>
        <p:nvSpPr>
          <p:cNvPr id="3" name="Tijdelijke aanduiding voor inhoud 2"/>
          <p:cNvSpPr>
            <a:spLocks noGrp="1"/>
          </p:cNvSpPr>
          <p:nvPr>
            <p:ph sz="quarter" idx="1"/>
          </p:nvPr>
        </p:nvSpPr>
        <p:spPr/>
        <p:txBody>
          <a:bodyPr>
            <a:normAutofit/>
          </a:bodyPr>
          <a:lstStyle/>
          <a:p>
            <a:pPr marL="0" indent="0">
              <a:buNone/>
            </a:pPr>
            <a:r>
              <a:rPr lang="nl-BE" sz="2000" b="1" dirty="0">
                <a:solidFill>
                  <a:schemeClr val="accent1"/>
                </a:solidFill>
                <a:latin typeface="+mj-lt"/>
              </a:rPr>
              <a:t>Responsabilisering </a:t>
            </a:r>
            <a:r>
              <a:rPr lang="nl-BE" sz="2000" dirty="0">
                <a:solidFill>
                  <a:schemeClr val="accent1"/>
                </a:solidFill>
                <a:latin typeface="+mj-lt"/>
              </a:rPr>
              <a:t>overheid rond </a:t>
            </a:r>
            <a:r>
              <a:rPr lang="nl-BE" sz="2000" b="1" dirty="0" err="1" smtClean="0">
                <a:solidFill>
                  <a:schemeClr val="accent1"/>
                </a:solidFill>
                <a:latin typeface="+mj-lt"/>
              </a:rPr>
              <a:t>arbeidsreintegratie</a:t>
            </a:r>
            <a:r>
              <a:rPr lang="nl-BE" sz="2000" b="1" dirty="0" smtClean="0">
                <a:solidFill>
                  <a:schemeClr val="accent1"/>
                </a:solidFill>
                <a:latin typeface="+mj-lt"/>
              </a:rPr>
              <a:t>: </a:t>
            </a:r>
            <a:endParaRPr lang="nl-BE" sz="2000" b="1" dirty="0">
              <a:solidFill>
                <a:schemeClr val="accent1"/>
              </a:solidFill>
              <a:latin typeface="+mj-lt"/>
            </a:endParaRPr>
          </a:p>
          <a:p>
            <a:pPr marL="400050" lvl="1" indent="0">
              <a:buNone/>
            </a:pPr>
            <a:r>
              <a:rPr lang="nl-BE" sz="2000" dirty="0">
                <a:solidFill>
                  <a:schemeClr val="accent1"/>
                </a:solidFill>
                <a:latin typeface="+mj-lt"/>
              </a:rPr>
              <a:t>• Werkgevers &amp; arbeidsgeneesheren</a:t>
            </a:r>
          </a:p>
          <a:p>
            <a:pPr marL="800100" lvl="2" indent="0">
              <a:buNone/>
            </a:pPr>
            <a:r>
              <a:rPr lang="nl-BE" dirty="0">
                <a:solidFill>
                  <a:schemeClr val="accent1"/>
                </a:solidFill>
                <a:latin typeface="+mj-lt"/>
              </a:rPr>
              <a:t>• Bv. re-integratieplan zieke werknemers</a:t>
            </a:r>
          </a:p>
          <a:p>
            <a:pPr marL="400050" lvl="1" indent="0">
              <a:buNone/>
            </a:pPr>
            <a:r>
              <a:rPr lang="nl-BE" sz="2000" dirty="0" smtClean="0">
                <a:solidFill>
                  <a:schemeClr val="accent1"/>
                </a:solidFill>
                <a:latin typeface="+mj-lt"/>
              </a:rPr>
              <a:t>• Mutualiteiten</a:t>
            </a:r>
            <a:endParaRPr lang="nl-BE" sz="2000" dirty="0">
              <a:solidFill>
                <a:schemeClr val="accent1"/>
              </a:solidFill>
              <a:latin typeface="+mj-lt"/>
            </a:endParaRPr>
          </a:p>
          <a:p>
            <a:pPr marL="800100" lvl="2" indent="0">
              <a:buNone/>
            </a:pPr>
            <a:r>
              <a:rPr lang="nl-BE" dirty="0">
                <a:solidFill>
                  <a:schemeClr val="accent1"/>
                </a:solidFill>
                <a:latin typeface="+mj-lt"/>
              </a:rPr>
              <a:t>• Bv. re-integratieplan arbeidsongeschikten zonder </a:t>
            </a:r>
            <a:r>
              <a:rPr lang="nl-BE" dirty="0" smtClean="0">
                <a:solidFill>
                  <a:schemeClr val="accent1"/>
                </a:solidFill>
                <a:latin typeface="+mj-lt"/>
              </a:rPr>
              <a:t>job</a:t>
            </a:r>
          </a:p>
          <a:p>
            <a:pPr marL="800100" lvl="2" indent="0">
              <a:buNone/>
            </a:pPr>
            <a:endParaRPr lang="nl-BE" dirty="0">
              <a:solidFill>
                <a:schemeClr val="accent1"/>
              </a:solidFill>
              <a:latin typeface="+mj-lt"/>
            </a:endParaRPr>
          </a:p>
          <a:p>
            <a:pPr marL="0" indent="0">
              <a:buNone/>
            </a:pPr>
            <a:r>
              <a:rPr lang="nl-BE" sz="2000" dirty="0">
                <a:solidFill>
                  <a:schemeClr val="accent1"/>
                </a:solidFill>
                <a:latin typeface="+mj-lt"/>
              </a:rPr>
              <a:t>• </a:t>
            </a:r>
            <a:r>
              <a:rPr lang="nl-BE" sz="2000" b="1" dirty="0">
                <a:solidFill>
                  <a:schemeClr val="accent1"/>
                </a:solidFill>
                <a:latin typeface="+mj-lt"/>
              </a:rPr>
              <a:t>Behandelende </a:t>
            </a:r>
            <a:r>
              <a:rPr lang="nl-BE" sz="2000" b="1" dirty="0" smtClean="0">
                <a:solidFill>
                  <a:schemeClr val="accent1"/>
                </a:solidFill>
                <a:latin typeface="+mj-lt"/>
              </a:rPr>
              <a:t>sector: </a:t>
            </a:r>
            <a:endParaRPr lang="nl-BE" sz="2000" b="1" dirty="0">
              <a:solidFill>
                <a:schemeClr val="accent1"/>
              </a:solidFill>
              <a:latin typeface="+mj-lt"/>
            </a:endParaRPr>
          </a:p>
          <a:p>
            <a:pPr marL="400050" lvl="1" indent="0">
              <a:buNone/>
            </a:pPr>
            <a:r>
              <a:rPr lang="nl-BE" sz="2000" dirty="0">
                <a:solidFill>
                  <a:schemeClr val="accent1"/>
                </a:solidFill>
                <a:latin typeface="+mj-lt"/>
              </a:rPr>
              <a:t>• Nieuw getuigschrift arbeidsongeschiktheid</a:t>
            </a:r>
          </a:p>
          <a:p>
            <a:pPr marL="400050" lvl="1" indent="0">
              <a:buNone/>
            </a:pPr>
            <a:r>
              <a:rPr lang="nl-BE" sz="2000" dirty="0">
                <a:solidFill>
                  <a:schemeClr val="accent1"/>
                </a:solidFill>
                <a:latin typeface="+mj-lt"/>
              </a:rPr>
              <a:t>• Herstelgerichte visie</a:t>
            </a:r>
          </a:p>
        </p:txBody>
      </p:sp>
    </p:spTree>
    <p:extLst>
      <p:ext uri="{BB962C8B-B14F-4D97-AF65-F5344CB8AC3E}">
        <p14:creationId xmlns:p14="http://schemas.microsoft.com/office/powerpoint/2010/main" val="353460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Arbeidsmarkt: Participatieladder</a:t>
            </a:r>
            <a:endParaRPr lang="nl-BE" dirty="0"/>
          </a:p>
        </p:txBody>
      </p:sp>
      <p:pic>
        <p:nvPicPr>
          <p:cNvPr id="4" name="Tijdelijke aanduiding voor inhoud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493026" y="2759694"/>
            <a:ext cx="8157948" cy="1856137"/>
          </a:xfrm>
          <a:prstGeom prst="rect">
            <a:avLst/>
          </a:prstGeom>
        </p:spPr>
      </p:pic>
    </p:spTree>
    <p:extLst>
      <p:ext uri="{BB962C8B-B14F-4D97-AF65-F5344CB8AC3E}">
        <p14:creationId xmlns:p14="http://schemas.microsoft.com/office/powerpoint/2010/main" val="4192602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Participatieladder</a:t>
            </a:r>
            <a:endParaRPr lang="nl-BE" dirty="0"/>
          </a:p>
        </p:txBody>
      </p:sp>
      <p:sp>
        <p:nvSpPr>
          <p:cNvPr id="3" name="Tijdelijke aanduiding voor inhoud 2"/>
          <p:cNvSpPr>
            <a:spLocks noGrp="1"/>
          </p:cNvSpPr>
          <p:nvPr>
            <p:ph sz="quarter" idx="1"/>
          </p:nvPr>
        </p:nvSpPr>
        <p:spPr/>
        <p:txBody>
          <a:bodyPr>
            <a:normAutofit fontScale="77500" lnSpcReduction="20000"/>
          </a:bodyPr>
          <a:lstStyle/>
          <a:p>
            <a:pPr marL="0" indent="0">
              <a:buNone/>
            </a:pPr>
            <a:r>
              <a:rPr lang="nl-BE" dirty="0" smtClean="0">
                <a:solidFill>
                  <a:schemeClr val="accent1"/>
                </a:solidFill>
                <a:latin typeface="+mj-lt"/>
              </a:rPr>
              <a:t>Trede 6 – 3: Sector Werk </a:t>
            </a:r>
          </a:p>
          <a:p>
            <a:pPr marL="0" indent="0">
              <a:buNone/>
            </a:pPr>
            <a:endParaRPr lang="nl-BE" dirty="0" smtClean="0">
              <a:solidFill>
                <a:schemeClr val="accent1"/>
              </a:solidFill>
              <a:latin typeface="+mj-lt"/>
            </a:endParaRPr>
          </a:p>
          <a:p>
            <a:r>
              <a:rPr lang="nl-BE" dirty="0" smtClean="0">
                <a:solidFill>
                  <a:schemeClr val="accent1"/>
                </a:solidFill>
                <a:latin typeface="+mj-lt"/>
              </a:rPr>
              <a:t>Trede 6: betaalde tewerkstelling in reguliere arbeidsmarkt: </a:t>
            </a:r>
            <a:r>
              <a:rPr lang="nl-BE" dirty="0" err="1" smtClean="0">
                <a:solidFill>
                  <a:schemeClr val="accent1"/>
                </a:solidFill>
                <a:latin typeface="+mj-lt"/>
              </a:rPr>
              <a:t>vb</a:t>
            </a:r>
            <a:r>
              <a:rPr lang="nl-BE" dirty="0" smtClean="0">
                <a:solidFill>
                  <a:schemeClr val="accent1"/>
                </a:solidFill>
                <a:latin typeface="+mj-lt"/>
              </a:rPr>
              <a:t>: slager, bakker, supermarkt, Nike,…</a:t>
            </a:r>
          </a:p>
          <a:p>
            <a:r>
              <a:rPr lang="nl-BE" dirty="0" smtClean="0">
                <a:solidFill>
                  <a:schemeClr val="accent1"/>
                </a:solidFill>
                <a:latin typeface="+mj-lt"/>
              </a:rPr>
              <a:t>Trede 5: betaalde tewerkstelling in reguliere arbeidsmarkt met ondersteuningsmaatregelen van </a:t>
            </a:r>
            <a:r>
              <a:rPr lang="nl-BE" dirty="0" err="1" smtClean="0">
                <a:solidFill>
                  <a:schemeClr val="accent1"/>
                </a:solidFill>
                <a:latin typeface="+mj-lt"/>
              </a:rPr>
              <a:t>vb</a:t>
            </a:r>
            <a:r>
              <a:rPr lang="nl-BE" dirty="0" smtClean="0">
                <a:solidFill>
                  <a:schemeClr val="accent1"/>
                </a:solidFill>
                <a:latin typeface="+mj-lt"/>
              </a:rPr>
              <a:t>: Vlaamse Ondersteuningspremie, andere tewerkstellingsmaatregelen </a:t>
            </a:r>
          </a:p>
          <a:p>
            <a:pPr marL="0" indent="0">
              <a:buNone/>
            </a:pPr>
            <a:r>
              <a:rPr lang="nl-BE" dirty="0" smtClean="0">
                <a:solidFill>
                  <a:schemeClr val="accent1"/>
                </a:solidFill>
                <a:latin typeface="+mj-lt"/>
              </a:rPr>
              <a:t>      of sociale/beschutte werkplaatsen </a:t>
            </a:r>
            <a:r>
              <a:rPr lang="nl-BE" dirty="0" err="1" smtClean="0">
                <a:solidFill>
                  <a:schemeClr val="accent1"/>
                </a:solidFill>
                <a:latin typeface="+mj-lt"/>
              </a:rPr>
              <a:t>vb</a:t>
            </a:r>
            <a:r>
              <a:rPr lang="nl-BE" dirty="0" smtClean="0">
                <a:solidFill>
                  <a:schemeClr val="accent1"/>
                </a:solidFill>
                <a:latin typeface="+mj-lt"/>
              </a:rPr>
              <a:t>: Kringloopwinkel</a:t>
            </a:r>
          </a:p>
          <a:p>
            <a:r>
              <a:rPr lang="nl-BE" dirty="0" smtClean="0">
                <a:solidFill>
                  <a:schemeClr val="accent1"/>
                </a:solidFill>
                <a:latin typeface="+mj-lt"/>
              </a:rPr>
              <a:t>Trede 4: tijdelijke activerende trajecten: activeringsbegeleiding, waarin extra zorg –en empowermentbegeleiding kan ingezet worden</a:t>
            </a:r>
          </a:p>
          <a:p>
            <a:r>
              <a:rPr lang="nl-BE" dirty="0" smtClean="0">
                <a:solidFill>
                  <a:schemeClr val="accent1"/>
                </a:solidFill>
                <a:latin typeface="+mj-lt"/>
              </a:rPr>
              <a:t>Trede 3: arbeidsmatige activiteiten zoals arbeidszorg, dagactiviteitencentra</a:t>
            </a:r>
          </a:p>
          <a:p>
            <a:endParaRPr lang="nl-BE" dirty="0" smtClean="0">
              <a:solidFill>
                <a:schemeClr val="accent1"/>
              </a:solidFill>
              <a:latin typeface="+mj-lt"/>
            </a:endParaRPr>
          </a:p>
          <a:p>
            <a:pPr marL="0" indent="0">
              <a:buNone/>
            </a:pPr>
            <a:r>
              <a:rPr lang="nl-BE" dirty="0" smtClean="0">
                <a:solidFill>
                  <a:schemeClr val="accent1"/>
                </a:solidFill>
                <a:latin typeface="+mj-lt"/>
              </a:rPr>
              <a:t>Trede 2 – 1: Sector Zorg</a:t>
            </a:r>
            <a:endParaRPr lang="nl-BE" dirty="0">
              <a:solidFill>
                <a:schemeClr val="accent1"/>
              </a:solidFill>
              <a:latin typeface="+mj-lt"/>
            </a:endParaRPr>
          </a:p>
        </p:txBody>
      </p:sp>
    </p:spTree>
    <p:extLst>
      <p:ext uri="{BB962C8B-B14F-4D97-AF65-F5344CB8AC3E}">
        <p14:creationId xmlns:p14="http://schemas.microsoft.com/office/powerpoint/2010/main" val="2341456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Tewerkstelling ondersteunende maatregelen</a:t>
            </a:r>
            <a:endParaRPr lang="nl-BE" dirty="0"/>
          </a:p>
        </p:txBody>
      </p:sp>
      <p:sp>
        <p:nvSpPr>
          <p:cNvPr id="3" name="Tijdelijke aanduiding voor inhoud 2"/>
          <p:cNvSpPr>
            <a:spLocks noGrp="1"/>
          </p:cNvSpPr>
          <p:nvPr>
            <p:ph sz="quarter" idx="1"/>
          </p:nvPr>
        </p:nvSpPr>
        <p:spPr/>
        <p:txBody>
          <a:bodyPr>
            <a:normAutofit/>
          </a:bodyPr>
          <a:lstStyle/>
          <a:p>
            <a:pPr marL="0" indent="0">
              <a:buNone/>
            </a:pPr>
            <a:endParaRPr lang="nl-BE" dirty="0" smtClean="0">
              <a:solidFill>
                <a:schemeClr val="accent1"/>
              </a:solidFill>
              <a:latin typeface="+mj-lt"/>
            </a:endParaRPr>
          </a:p>
          <a:p>
            <a:pPr marL="0" indent="0">
              <a:buNone/>
            </a:pPr>
            <a:r>
              <a:rPr lang="nl-BE" dirty="0" smtClean="0">
                <a:solidFill>
                  <a:schemeClr val="accent1"/>
                </a:solidFill>
                <a:latin typeface="+mj-lt"/>
              </a:rPr>
              <a:t>BTOM</a:t>
            </a:r>
          </a:p>
          <a:p>
            <a:pPr lvl="1"/>
            <a:r>
              <a:rPr lang="nl-BE" sz="2000" dirty="0">
                <a:solidFill>
                  <a:schemeClr val="accent1"/>
                </a:solidFill>
                <a:latin typeface="+mj-lt"/>
              </a:rPr>
              <a:t>De Vlaamse Ondersteuningspremie (VOP);</a:t>
            </a:r>
          </a:p>
          <a:p>
            <a:pPr lvl="1"/>
            <a:r>
              <a:rPr lang="nl-BE" sz="2000" dirty="0">
                <a:solidFill>
                  <a:schemeClr val="accent1"/>
                </a:solidFill>
                <a:latin typeface="+mj-lt"/>
              </a:rPr>
              <a:t>Een tegemoetkoming in de aanpassing van de arbeidsomgeving (incl. kledij en gereedschap);</a:t>
            </a:r>
          </a:p>
          <a:p>
            <a:pPr lvl="1"/>
            <a:r>
              <a:rPr lang="nl-BE" sz="2000" dirty="0">
                <a:solidFill>
                  <a:schemeClr val="accent1"/>
                </a:solidFill>
                <a:latin typeface="+mj-lt"/>
              </a:rPr>
              <a:t>Een tegemoetkoming in </a:t>
            </a:r>
            <a:r>
              <a:rPr lang="nl-BE" sz="2000" dirty="0" err="1">
                <a:solidFill>
                  <a:schemeClr val="accent1"/>
                </a:solidFill>
                <a:latin typeface="+mj-lt"/>
              </a:rPr>
              <a:t>vervoers</a:t>
            </a:r>
            <a:r>
              <a:rPr lang="nl-BE" sz="2000" dirty="0">
                <a:solidFill>
                  <a:schemeClr val="accent1"/>
                </a:solidFill>
                <a:latin typeface="+mj-lt"/>
              </a:rPr>
              <a:t> –en verblijfsonkosten;</a:t>
            </a:r>
          </a:p>
          <a:p>
            <a:pPr lvl="1"/>
            <a:r>
              <a:rPr lang="nl-BE" sz="2000" dirty="0">
                <a:solidFill>
                  <a:schemeClr val="accent1"/>
                </a:solidFill>
                <a:latin typeface="+mj-lt"/>
              </a:rPr>
              <a:t>Schrijf-, oraal, -en gebarentaaltolken voor doven en slechthorenden;</a:t>
            </a:r>
          </a:p>
          <a:p>
            <a:pPr lvl="1"/>
            <a:r>
              <a:rPr lang="nl-BE" sz="2000" dirty="0">
                <a:solidFill>
                  <a:schemeClr val="accent1"/>
                </a:solidFill>
                <a:latin typeface="+mj-lt"/>
              </a:rPr>
              <a:t>tewerkstelling beschermde werkplaats;</a:t>
            </a:r>
          </a:p>
          <a:p>
            <a:pPr lvl="1"/>
            <a:r>
              <a:rPr lang="nl-BE" sz="2000" dirty="0">
                <a:solidFill>
                  <a:schemeClr val="accent1"/>
                </a:solidFill>
                <a:latin typeface="+mj-lt"/>
              </a:rPr>
              <a:t>tewerkstelling in lokale diensteneconomie;</a:t>
            </a:r>
          </a:p>
          <a:p>
            <a:pPr lvl="1"/>
            <a:r>
              <a:rPr lang="nl-BE" sz="2000" dirty="0">
                <a:solidFill>
                  <a:schemeClr val="accent1"/>
                </a:solidFill>
                <a:latin typeface="+mj-lt"/>
              </a:rPr>
              <a:t>tewerkstelling in sociale economie;</a:t>
            </a:r>
          </a:p>
          <a:p>
            <a:pPr lvl="1"/>
            <a:endParaRPr lang="nl-BE" dirty="0"/>
          </a:p>
        </p:txBody>
      </p:sp>
    </p:spTree>
    <p:extLst>
      <p:ext uri="{BB962C8B-B14F-4D97-AF65-F5344CB8AC3E}">
        <p14:creationId xmlns:p14="http://schemas.microsoft.com/office/powerpoint/2010/main" val="3846997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Ondersteunende diensten</a:t>
            </a:r>
            <a:endParaRPr lang="nl-BE" dirty="0"/>
          </a:p>
        </p:txBody>
      </p:sp>
      <p:sp>
        <p:nvSpPr>
          <p:cNvPr id="3" name="Tijdelijke aanduiding voor inhoud 2"/>
          <p:cNvSpPr>
            <a:spLocks noGrp="1"/>
          </p:cNvSpPr>
          <p:nvPr>
            <p:ph sz="quarter" idx="1"/>
          </p:nvPr>
        </p:nvSpPr>
        <p:spPr/>
        <p:txBody>
          <a:bodyPr>
            <a:normAutofit/>
          </a:bodyPr>
          <a:lstStyle/>
          <a:p>
            <a:endParaRPr lang="nl-BE" dirty="0" smtClean="0">
              <a:solidFill>
                <a:schemeClr val="accent1"/>
              </a:solidFill>
              <a:latin typeface="+mj-lt"/>
              <a:hlinkClick r:id="rId2"/>
            </a:endParaRPr>
          </a:p>
          <a:p>
            <a:r>
              <a:rPr lang="nl-BE" sz="2000" dirty="0" smtClean="0">
                <a:solidFill>
                  <a:schemeClr val="accent1"/>
                </a:solidFill>
                <a:latin typeface="+mj-lt"/>
                <a:hlinkClick r:id="rId2"/>
              </a:rPr>
              <a:t>Werkwinkel</a:t>
            </a:r>
            <a:r>
              <a:rPr lang="nl-BE" sz="2000" dirty="0" smtClean="0">
                <a:solidFill>
                  <a:schemeClr val="accent1"/>
                </a:solidFill>
                <a:latin typeface="+mj-lt"/>
              </a:rPr>
              <a:t>:</a:t>
            </a:r>
          </a:p>
          <a:p>
            <a:pPr lvl="1"/>
            <a:r>
              <a:rPr lang="nl-BE" altLang="nl-NL" sz="2000" b="1" dirty="0">
                <a:solidFill>
                  <a:schemeClr val="accent1"/>
                </a:solidFill>
                <a:latin typeface="+mj-lt"/>
              </a:rPr>
              <a:t>VDAB </a:t>
            </a:r>
            <a:r>
              <a:rPr lang="nl-BE" altLang="nl-NL" sz="2000" dirty="0">
                <a:solidFill>
                  <a:schemeClr val="accent1"/>
                </a:solidFill>
                <a:latin typeface="+mj-lt"/>
              </a:rPr>
              <a:t>= Vlaamse dienst voor arbeidsbemiddeling en beroepsopleiding</a:t>
            </a:r>
            <a:br>
              <a:rPr lang="nl-BE" altLang="nl-NL" sz="2000" dirty="0">
                <a:solidFill>
                  <a:schemeClr val="accent1"/>
                </a:solidFill>
                <a:latin typeface="+mj-lt"/>
              </a:rPr>
            </a:br>
            <a:r>
              <a:rPr lang="nl-BE" altLang="nl-NL" sz="2000" dirty="0">
                <a:solidFill>
                  <a:schemeClr val="accent1"/>
                </a:solidFill>
                <a:latin typeface="+mj-lt"/>
              </a:rPr>
              <a:t/>
            </a:r>
            <a:br>
              <a:rPr lang="nl-BE" altLang="nl-NL" sz="2000" dirty="0">
                <a:solidFill>
                  <a:schemeClr val="accent1"/>
                </a:solidFill>
                <a:latin typeface="+mj-lt"/>
              </a:rPr>
            </a:br>
            <a:r>
              <a:rPr lang="nl-NL" altLang="nl-NL" sz="2000" dirty="0">
                <a:solidFill>
                  <a:schemeClr val="accent1"/>
                </a:solidFill>
                <a:latin typeface="+mj-lt"/>
              </a:rPr>
              <a:t>Doelstelling is om vraag en aanbod op de arbeidsmarkt samen te brengen en werkzoekenden te begeleiden en bemiddelen naar de arbeidsmarkt. </a:t>
            </a:r>
            <a:endParaRPr lang="nl-NL" altLang="nl-NL" sz="2000" dirty="0" smtClean="0">
              <a:solidFill>
                <a:schemeClr val="accent1"/>
              </a:solidFill>
              <a:latin typeface="+mj-lt"/>
            </a:endParaRPr>
          </a:p>
          <a:p>
            <a:pPr marL="274320" lvl="1" indent="0">
              <a:buNone/>
            </a:pPr>
            <a:endParaRPr lang="nl-NL" altLang="nl-NL" sz="2000" dirty="0" smtClean="0">
              <a:solidFill>
                <a:schemeClr val="accent1"/>
              </a:solidFill>
              <a:latin typeface="+mj-lt"/>
            </a:endParaRPr>
          </a:p>
          <a:p>
            <a:pPr lvl="1"/>
            <a:r>
              <a:rPr lang="nl-BE" altLang="nl-NL" sz="2000" b="1" dirty="0" smtClean="0">
                <a:solidFill>
                  <a:schemeClr val="accent1"/>
                </a:solidFill>
                <a:latin typeface="+mj-lt"/>
              </a:rPr>
              <a:t>GTB</a:t>
            </a:r>
            <a:r>
              <a:rPr lang="nl-BE" altLang="nl-NL" sz="2000" dirty="0" smtClean="0">
                <a:solidFill>
                  <a:schemeClr val="accent1"/>
                </a:solidFill>
                <a:latin typeface="+mj-lt"/>
              </a:rPr>
              <a:t> </a:t>
            </a:r>
            <a:r>
              <a:rPr lang="nl-BE" altLang="nl-NL" sz="2000" dirty="0">
                <a:solidFill>
                  <a:schemeClr val="accent1"/>
                </a:solidFill>
                <a:latin typeface="+mj-lt"/>
              </a:rPr>
              <a:t>= </a:t>
            </a:r>
            <a:r>
              <a:rPr lang="nl-BE" altLang="nl-NL" sz="2000" dirty="0" smtClean="0">
                <a:solidFill>
                  <a:schemeClr val="accent1"/>
                </a:solidFill>
                <a:latin typeface="+mj-lt"/>
              </a:rPr>
              <a:t>Gespecialiseerde </a:t>
            </a:r>
            <a:r>
              <a:rPr lang="nl-BE" altLang="nl-NL" sz="2000" dirty="0">
                <a:solidFill>
                  <a:schemeClr val="accent1"/>
                </a:solidFill>
                <a:latin typeface="+mj-lt"/>
              </a:rPr>
              <a:t>trajectbepaling en –begeleiding</a:t>
            </a:r>
            <a:br>
              <a:rPr lang="nl-BE" altLang="nl-NL" sz="2000" dirty="0">
                <a:solidFill>
                  <a:schemeClr val="accent1"/>
                </a:solidFill>
                <a:latin typeface="+mj-lt"/>
              </a:rPr>
            </a:br>
            <a:r>
              <a:rPr lang="nl-BE" altLang="nl-NL" sz="2000" dirty="0">
                <a:solidFill>
                  <a:schemeClr val="accent1"/>
                </a:solidFill>
                <a:latin typeface="+mj-lt"/>
              </a:rPr>
              <a:t/>
            </a:r>
            <a:br>
              <a:rPr lang="nl-BE" altLang="nl-NL" sz="2000" dirty="0">
                <a:solidFill>
                  <a:schemeClr val="accent1"/>
                </a:solidFill>
                <a:latin typeface="+mj-lt"/>
              </a:rPr>
            </a:br>
            <a:r>
              <a:rPr lang="nl-BE" altLang="nl-NL" sz="2000" dirty="0">
                <a:solidFill>
                  <a:schemeClr val="accent1"/>
                </a:solidFill>
                <a:latin typeface="+mj-lt"/>
              </a:rPr>
              <a:t>Doelstelling is tewerkstelling op maat rekening houdend met de talenten en beperkingen van de </a:t>
            </a:r>
            <a:r>
              <a:rPr lang="nl-BE" altLang="nl-NL" sz="2000" dirty="0" smtClean="0">
                <a:solidFill>
                  <a:schemeClr val="accent1"/>
                </a:solidFill>
                <a:latin typeface="+mj-lt"/>
              </a:rPr>
              <a:t>cliënt.</a:t>
            </a:r>
            <a:r>
              <a:rPr lang="nl-BE" altLang="nl-NL" sz="2000" dirty="0">
                <a:latin typeface="+mj-lt"/>
              </a:rPr>
              <a:t/>
            </a:r>
            <a:br>
              <a:rPr lang="nl-BE" altLang="nl-NL" sz="2000" dirty="0">
                <a:latin typeface="+mj-lt"/>
              </a:rPr>
            </a:br>
            <a:endParaRPr lang="nl-BE" sz="2000" dirty="0" smtClean="0">
              <a:latin typeface="+mj-lt"/>
            </a:endParaRPr>
          </a:p>
          <a:p>
            <a:pPr lvl="1"/>
            <a:endParaRPr lang="nl-BE" dirty="0" smtClean="0"/>
          </a:p>
        </p:txBody>
      </p:sp>
    </p:spTree>
    <p:extLst>
      <p:ext uri="{BB962C8B-B14F-4D97-AF65-F5344CB8AC3E}">
        <p14:creationId xmlns:p14="http://schemas.microsoft.com/office/powerpoint/2010/main" val="2641218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a:xfrm>
            <a:off x="611560" y="260648"/>
            <a:ext cx="7992690" cy="935038"/>
          </a:xfrm>
        </p:spPr>
        <p:txBody>
          <a:bodyPr/>
          <a:lstStyle/>
          <a:p>
            <a:r>
              <a:rPr lang="nl-BE" altLang="nl-BE" sz="2900" b="0" dirty="0" smtClean="0">
                <a:solidFill>
                  <a:schemeClr val="tx2"/>
                </a:solidFill>
              </a:rPr>
              <a:t>Verloop arbeidsbemiddeling</a:t>
            </a:r>
            <a:endParaRPr lang="nl-BE" altLang="nl-BE" sz="2900" b="0" dirty="0" smtClean="0">
              <a:solidFill>
                <a:schemeClr val="tx2"/>
              </a:solidFill>
            </a:endParaRPr>
          </a:p>
        </p:txBody>
      </p:sp>
      <p:sp>
        <p:nvSpPr>
          <p:cNvPr id="36867" name="Tijdelijke aanduiding voor tekst 2"/>
          <p:cNvSpPr>
            <a:spLocks noGrp="1"/>
          </p:cNvSpPr>
          <p:nvPr>
            <p:ph type="body" sz="quarter" idx="13"/>
          </p:nvPr>
        </p:nvSpPr>
        <p:spPr>
          <a:xfrm>
            <a:off x="755576" y="2060848"/>
            <a:ext cx="7416849" cy="3960812"/>
          </a:xfrm>
        </p:spPr>
        <p:txBody>
          <a:bodyPr/>
          <a:lstStyle/>
          <a:p>
            <a:pPr marL="0" indent="0">
              <a:buFont typeface="+mj-lt"/>
              <a:buNone/>
              <a:defRPr/>
            </a:pPr>
            <a:endParaRPr lang="nl-BE" altLang="nl-BE" dirty="0" smtClean="0">
              <a:solidFill>
                <a:schemeClr val="tx1"/>
              </a:solidFill>
            </a:endParaRPr>
          </a:p>
          <a:p>
            <a:pPr marL="0" indent="0">
              <a:buNone/>
              <a:defRPr/>
            </a:pPr>
            <a:r>
              <a:rPr lang="nl-BE" altLang="nl-BE" sz="2800" dirty="0" smtClean="0">
                <a:solidFill>
                  <a:schemeClr val="accent1"/>
                </a:solidFill>
                <a:latin typeface="+mj-lt"/>
              </a:rPr>
              <a:t>- Iteratief </a:t>
            </a:r>
            <a:r>
              <a:rPr lang="nl-BE" altLang="nl-BE" sz="2800" dirty="0" smtClean="0">
                <a:solidFill>
                  <a:schemeClr val="accent1"/>
                </a:solidFill>
                <a:latin typeface="+mj-lt"/>
              </a:rPr>
              <a:t>werken</a:t>
            </a:r>
          </a:p>
          <a:p>
            <a:pPr marL="0" indent="0">
              <a:buNone/>
              <a:defRPr/>
            </a:pPr>
            <a:r>
              <a:rPr lang="nl-BE" altLang="nl-BE" sz="2800" dirty="0" smtClean="0">
                <a:solidFill>
                  <a:schemeClr val="accent1"/>
                </a:solidFill>
                <a:latin typeface="+mj-lt"/>
              </a:rPr>
              <a:t>- Acties </a:t>
            </a:r>
            <a:r>
              <a:rPr lang="nl-BE" altLang="nl-BE" sz="2800" dirty="0" smtClean="0">
                <a:solidFill>
                  <a:schemeClr val="accent1"/>
                </a:solidFill>
                <a:latin typeface="+mj-lt"/>
              </a:rPr>
              <a:t>gericht op werk</a:t>
            </a:r>
          </a:p>
          <a:p>
            <a:pPr marL="0" indent="0">
              <a:buNone/>
              <a:defRPr/>
            </a:pPr>
            <a:r>
              <a:rPr lang="nl-BE" altLang="nl-BE" sz="2800" dirty="0" smtClean="0">
                <a:solidFill>
                  <a:schemeClr val="accent1"/>
                </a:solidFill>
                <a:latin typeface="+mj-lt"/>
              </a:rPr>
              <a:t>- Samen </a:t>
            </a:r>
            <a:r>
              <a:rPr lang="nl-BE" altLang="nl-BE" sz="2800" dirty="0" smtClean="0">
                <a:solidFill>
                  <a:schemeClr val="accent1"/>
                </a:solidFill>
                <a:latin typeface="+mj-lt"/>
              </a:rPr>
              <a:t>met team en netwerk</a:t>
            </a:r>
            <a:endParaRPr lang="nl-BE" altLang="nl-BE" sz="2800" dirty="0">
              <a:solidFill>
                <a:schemeClr val="accent1"/>
              </a:solidFill>
              <a:latin typeface="+mj-lt"/>
            </a:endParaRPr>
          </a:p>
          <a:p>
            <a:pPr lvl="1">
              <a:buFont typeface="Verdana" pitchFamily="34" charset="0"/>
              <a:buAutoNum type="arabicPeriod"/>
              <a:defRPr/>
            </a:pPr>
            <a:endParaRPr lang="nl-BE" altLang="nl-BE" dirty="0" smtClean="0"/>
          </a:p>
          <a:p>
            <a:pPr>
              <a:buFont typeface="Verdana" pitchFamily="34" charset="0"/>
              <a:buAutoNum type="arabicPeriod"/>
              <a:defRPr/>
            </a:pPr>
            <a:endParaRPr lang="nl-BE" altLang="nl-BE" dirty="0" smtClean="0">
              <a:solidFill>
                <a:schemeClr val="tx1"/>
              </a:solidFill>
            </a:endParaRPr>
          </a:p>
          <a:p>
            <a:pPr marL="457200" lvl="1" indent="0">
              <a:buFont typeface="Arial" pitchFamily="34" charset="0"/>
              <a:buNone/>
              <a:defRPr/>
            </a:pPr>
            <a:endParaRPr lang="nl-BE" altLang="nl-BE" dirty="0" smtClean="0">
              <a:solidFill>
                <a:srgbClr val="002060"/>
              </a:solidFill>
            </a:endParaRPr>
          </a:p>
        </p:txBody>
      </p:sp>
    </p:spTree>
    <p:extLst>
      <p:ext uri="{BB962C8B-B14F-4D97-AF65-F5344CB8AC3E}">
        <p14:creationId xmlns:p14="http://schemas.microsoft.com/office/powerpoint/2010/main" val="30914400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orsprong">
  <a:themeElements>
    <a:clrScheme name="Oorsprong">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orsprong">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orsprong">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1425</TotalTime>
  <Words>948</Words>
  <Application>Microsoft Office PowerPoint</Application>
  <PresentationFormat>Diavoorstelling (4:3)</PresentationFormat>
  <Paragraphs>184</Paragraphs>
  <Slides>17</Slides>
  <Notes>6</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Oorsprong</vt:lpstr>
      <vt:lpstr>Sensibilisering arbeids(re-)integratie  Zorg– en hulpverleners</vt:lpstr>
      <vt:lpstr>          Situering socio-economisch </vt:lpstr>
      <vt:lpstr>   Situering socio-economisch </vt:lpstr>
      <vt:lpstr> Situering socio-economisch </vt:lpstr>
      <vt:lpstr>Arbeidsmarkt: Participatieladder</vt:lpstr>
      <vt:lpstr>Participatieladder</vt:lpstr>
      <vt:lpstr>Tewerkstelling ondersteunende maatregelen</vt:lpstr>
      <vt:lpstr>Ondersteunende diensten</vt:lpstr>
      <vt:lpstr>Verloop arbeidsbemiddeling</vt:lpstr>
      <vt:lpstr>Iteratief werken</vt:lpstr>
      <vt:lpstr>Acties gericht op werk </vt:lpstr>
      <vt:lpstr>Werkplekleren </vt:lpstr>
      <vt:lpstr>Samen met netwerk</vt:lpstr>
      <vt:lpstr>Samen met netwerk</vt:lpstr>
      <vt:lpstr>Zorgpad - Werk</vt:lpstr>
      <vt:lpstr>     Zorgpad Werk - Doelstellingen </vt:lpstr>
      <vt:lpstr>PowerPoint-presentatie</vt:lpstr>
    </vt:vector>
  </TitlesOfParts>
  <Company>VDAB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Sensibilisering  Zorg –en hulpverleners</dc:title>
  <dc:creator>IBROUNS</dc:creator>
  <cp:lastModifiedBy>IBROUNS</cp:lastModifiedBy>
  <cp:revision>15</cp:revision>
  <dcterms:created xsi:type="dcterms:W3CDTF">2017-05-30T11:25:54Z</dcterms:created>
  <dcterms:modified xsi:type="dcterms:W3CDTF">2017-05-31T11:11:05Z</dcterms:modified>
</cp:coreProperties>
</file>